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30" r:id="rId2"/>
  </p:sldMasterIdLst>
  <p:notesMasterIdLst>
    <p:notesMasterId r:id="rId43"/>
  </p:notesMasterIdLst>
  <p:sldIdLst>
    <p:sldId id="820" r:id="rId3"/>
    <p:sldId id="1125" r:id="rId4"/>
    <p:sldId id="1126" r:id="rId5"/>
    <p:sldId id="1102" r:id="rId6"/>
    <p:sldId id="1127" r:id="rId7"/>
    <p:sldId id="1128" r:id="rId8"/>
    <p:sldId id="1129" r:id="rId9"/>
    <p:sldId id="1152" r:id="rId10"/>
    <p:sldId id="1153" r:id="rId11"/>
    <p:sldId id="1154" r:id="rId12"/>
    <p:sldId id="1155" r:id="rId13"/>
    <p:sldId id="821" r:id="rId14"/>
    <p:sldId id="1156" r:id="rId15"/>
    <p:sldId id="267" r:id="rId16"/>
    <p:sldId id="1157" r:id="rId17"/>
    <p:sldId id="1158" r:id="rId18"/>
    <p:sldId id="1159" r:id="rId19"/>
    <p:sldId id="1160" r:id="rId20"/>
    <p:sldId id="317" r:id="rId21"/>
    <p:sldId id="1166" r:id="rId22"/>
    <p:sldId id="1167" r:id="rId23"/>
    <p:sldId id="316" r:id="rId24"/>
    <p:sldId id="1161" r:id="rId25"/>
    <p:sldId id="1140" r:id="rId26"/>
    <p:sldId id="1141" r:id="rId27"/>
    <p:sldId id="1142" r:id="rId28"/>
    <p:sldId id="1143" r:id="rId29"/>
    <p:sldId id="1144" r:id="rId30"/>
    <p:sldId id="1145" r:id="rId31"/>
    <p:sldId id="1146" r:id="rId32"/>
    <p:sldId id="1147" r:id="rId33"/>
    <p:sldId id="1148" r:id="rId34"/>
    <p:sldId id="1149" r:id="rId35"/>
    <p:sldId id="1150" r:id="rId36"/>
    <p:sldId id="1151" r:id="rId37"/>
    <p:sldId id="1162" r:id="rId38"/>
    <p:sldId id="1163" r:id="rId39"/>
    <p:sldId id="1164" r:id="rId40"/>
    <p:sldId id="1165" r:id="rId41"/>
    <p:sldId id="305" r:id="rId42"/>
  </p:sldIdLst>
  <p:sldSz cx="12192000" cy="6858000"/>
  <p:notesSz cx="7010400" cy="9296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121" userDrawn="1">
          <p15:clr>
            <a:srgbClr val="A4A3A4"/>
          </p15:clr>
        </p15:guide>
        <p15:guide id="4" pos="2706" userDrawn="1">
          <p15:clr>
            <a:srgbClr val="A4A3A4"/>
          </p15:clr>
        </p15:guide>
        <p15:guide id="5" pos="4793" userDrawn="1">
          <p15:clr>
            <a:srgbClr val="A4A3A4"/>
          </p15:clr>
        </p15:guide>
        <p15:guide id="6" pos="6834" userDrawn="1">
          <p15:clr>
            <a:srgbClr val="A4A3A4"/>
          </p15:clr>
        </p15:guide>
        <p15:guide id="7" orient="horz" pos="3589" userDrawn="1">
          <p15:clr>
            <a:srgbClr val="A4A3A4"/>
          </p15:clr>
        </p15:guide>
        <p15:guide id="8" orient="horz" pos="22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 Walbeek" initials="TW" lastIdx="1" clrIdx="0">
    <p:extLst>
      <p:ext uri="{19B8F6BF-5375-455C-9EA6-DF929625EA0E}">
        <p15:presenceInfo xmlns:p15="http://schemas.microsoft.com/office/powerpoint/2012/main" userId="3578620bad98d3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5C"/>
    <a:srgbClr val="D0CECE"/>
    <a:srgbClr val="E8E8E8"/>
    <a:srgbClr val="C0C0C0"/>
    <a:srgbClr val="314D73"/>
    <a:srgbClr val="D4D4D4"/>
    <a:srgbClr val="004C97"/>
    <a:srgbClr val="A9A9A9"/>
    <a:srgbClr val="FDFD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65F8A4-01AD-4D1F-A1DB-C8D01F182A64}" v="12" dt="2025-10-16T12:51:06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4674" autoAdjust="0"/>
  </p:normalViewPr>
  <p:slideViewPr>
    <p:cSldViewPr snapToGrid="0" showGuides="1">
      <p:cViewPr varScale="1">
        <p:scale>
          <a:sx n="107" d="100"/>
          <a:sy n="107" d="100"/>
        </p:scale>
        <p:origin x="1018" y="302"/>
      </p:cViewPr>
      <p:guideLst>
        <p:guide orient="horz" pos="436"/>
        <p:guide pos="121"/>
        <p:guide pos="2706"/>
        <p:guide pos="4793"/>
        <p:guide pos="6834"/>
        <p:guide orient="horz" pos="3589"/>
        <p:guide orient="horz" pos="22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s de Jong" userId="7ee30d2f87050f3b" providerId="LiveId" clId="{01FF063C-D125-4F7D-9E84-FC4AAD3C62E8}"/>
    <pc:docChg chg="undo custSel addSld delSld modSld">
      <pc:chgData name="Kees de Jong" userId="7ee30d2f87050f3b" providerId="LiveId" clId="{01FF063C-D125-4F7D-9E84-FC4AAD3C62E8}" dt="2025-10-16T12:51:56.990" v="48" actId="1076"/>
      <pc:docMkLst>
        <pc:docMk/>
      </pc:docMkLst>
      <pc:sldChg chg="modSp">
        <pc:chgData name="Kees de Jong" userId="7ee30d2f87050f3b" providerId="LiveId" clId="{01FF063C-D125-4F7D-9E84-FC4AAD3C62E8}" dt="2025-10-16T12:51:06.524" v="47" actId="1076"/>
        <pc:sldMkLst>
          <pc:docMk/>
          <pc:sldMk cId="4096957340" sldId="1128"/>
        </pc:sldMkLst>
        <pc:picChg chg="mod">
          <ac:chgData name="Kees de Jong" userId="7ee30d2f87050f3b" providerId="LiveId" clId="{01FF063C-D125-4F7D-9E84-FC4AAD3C62E8}" dt="2025-10-16T12:51:06.524" v="47" actId="1076"/>
          <ac:picMkLst>
            <pc:docMk/>
            <pc:sldMk cId="4096957340" sldId="1128"/>
            <ac:picMk id="17" creationId="{97B72097-2587-4D66-A989-75FC0FD5B718}"/>
          </ac:picMkLst>
        </pc:picChg>
      </pc:sldChg>
      <pc:sldChg chg="addSp delSp modSp mod">
        <pc:chgData name="Kees de Jong" userId="7ee30d2f87050f3b" providerId="LiveId" clId="{01FF063C-D125-4F7D-9E84-FC4AAD3C62E8}" dt="2025-10-14T15:06:04.110" v="4" actId="1076"/>
        <pc:sldMkLst>
          <pc:docMk/>
          <pc:sldMk cId="3400899936" sldId="1141"/>
        </pc:sldMkLst>
        <pc:picChg chg="add mod">
          <ac:chgData name="Kees de Jong" userId="7ee30d2f87050f3b" providerId="LiveId" clId="{01FF063C-D125-4F7D-9E84-FC4AAD3C62E8}" dt="2025-10-14T15:06:04.110" v="4" actId="1076"/>
          <ac:picMkLst>
            <pc:docMk/>
            <pc:sldMk cId="3400899936" sldId="1141"/>
            <ac:picMk id="4" creationId="{686A059A-8068-8266-3692-E8D753AE39BD}"/>
          </ac:picMkLst>
        </pc:picChg>
      </pc:sldChg>
      <pc:sldChg chg="addSp delSp modSp mod">
        <pc:chgData name="Kees de Jong" userId="7ee30d2f87050f3b" providerId="LiveId" clId="{01FF063C-D125-4F7D-9E84-FC4AAD3C62E8}" dt="2025-10-14T15:06:30.556" v="10" actId="1076"/>
        <pc:sldMkLst>
          <pc:docMk/>
          <pc:sldMk cId="1090468900" sldId="1143"/>
        </pc:sldMkLst>
        <pc:picChg chg="add mod">
          <ac:chgData name="Kees de Jong" userId="7ee30d2f87050f3b" providerId="LiveId" clId="{01FF063C-D125-4F7D-9E84-FC4AAD3C62E8}" dt="2025-10-14T15:06:30.556" v="10" actId="1076"/>
          <ac:picMkLst>
            <pc:docMk/>
            <pc:sldMk cId="1090468900" sldId="1143"/>
            <ac:picMk id="5" creationId="{F188846B-B08D-963F-C01D-AF78A1F49C4D}"/>
          </ac:picMkLst>
        </pc:picChg>
      </pc:sldChg>
      <pc:sldChg chg="addSp delSp modSp mod">
        <pc:chgData name="Kees de Jong" userId="7ee30d2f87050f3b" providerId="LiveId" clId="{01FF063C-D125-4F7D-9E84-FC4AAD3C62E8}" dt="2025-10-14T15:06:46.468" v="16" actId="1076"/>
        <pc:sldMkLst>
          <pc:docMk/>
          <pc:sldMk cId="3888966455" sldId="1145"/>
        </pc:sldMkLst>
        <pc:picChg chg="add mod">
          <ac:chgData name="Kees de Jong" userId="7ee30d2f87050f3b" providerId="LiveId" clId="{01FF063C-D125-4F7D-9E84-FC4AAD3C62E8}" dt="2025-10-14T15:06:46.468" v="16" actId="1076"/>
          <ac:picMkLst>
            <pc:docMk/>
            <pc:sldMk cId="3888966455" sldId="1145"/>
            <ac:picMk id="4" creationId="{B26C2EB3-D920-7BF2-7D15-319F9789E8D2}"/>
          </ac:picMkLst>
        </pc:picChg>
      </pc:sldChg>
      <pc:sldChg chg="addSp delSp modSp mod">
        <pc:chgData name="Kees de Jong" userId="7ee30d2f87050f3b" providerId="LiveId" clId="{01FF063C-D125-4F7D-9E84-FC4AAD3C62E8}" dt="2025-10-14T15:09:01.718" v="46" actId="20577"/>
        <pc:sldMkLst>
          <pc:docMk/>
          <pc:sldMk cId="262816570" sldId="1147"/>
        </pc:sldMkLst>
        <pc:spChg chg="mod">
          <ac:chgData name="Kees de Jong" userId="7ee30d2f87050f3b" providerId="LiveId" clId="{01FF063C-D125-4F7D-9E84-FC4AAD3C62E8}" dt="2025-10-14T15:09:01.718" v="46" actId="20577"/>
          <ac:spMkLst>
            <pc:docMk/>
            <pc:sldMk cId="262816570" sldId="1147"/>
            <ac:spMk id="20" creationId="{F46D0CA5-2E3D-4A1E-A9BE-4AED8FCC2AE9}"/>
          </ac:spMkLst>
        </pc:spChg>
        <pc:picChg chg="add mod">
          <ac:chgData name="Kees de Jong" userId="7ee30d2f87050f3b" providerId="LiveId" clId="{01FF063C-D125-4F7D-9E84-FC4AAD3C62E8}" dt="2025-10-14T15:07:05.333" v="21" actId="1076"/>
          <ac:picMkLst>
            <pc:docMk/>
            <pc:sldMk cId="262816570" sldId="1147"/>
            <ac:picMk id="5" creationId="{959E99F5-0D39-0ACD-9E72-E60F69A97066}"/>
          </ac:picMkLst>
        </pc:picChg>
      </pc:sldChg>
      <pc:sldChg chg="addSp delSp modSp mod">
        <pc:chgData name="Kees de Jong" userId="7ee30d2f87050f3b" providerId="LiveId" clId="{01FF063C-D125-4F7D-9E84-FC4AAD3C62E8}" dt="2025-10-14T15:07:22.664" v="26" actId="1076"/>
        <pc:sldMkLst>
          <pc:docMk/>
          <pc:sldMk cId="2224470296" sldId="1149"/>
        </pc:sldMkLst>
        <pc:picChg chg="add mod">
          <ac:chgData name="Kees de Jong" userId="7ee30d2f87050f3b" providerId="LiveId" clId="{01FF063C-D125-4F7D-9E84-FC4AAD3C62E8}" dt="2025-10-14T15:07:22.664" v="26" actId="1076"/>
          <ac:picMkLst>
            <pc:docMk/>
            <pc:sldMk cId="2224470296" sldId="1149"/>
            <ac:picMk id="4" creationId="{03A96608-E07D-593E-926C-4C3C838875F7}"/>
          </ac:picMkLst>
        </pc:picChg>
      </pc:sldChg>
      <pc:sldChg chg="addSp delSp modSp mod">
        <pc:chgData name="Kees de Jong" userId="7ee30d2f87050f3b" providerId="LiveId" clId="{01FF063C-D125-4F7D-9E84-FC4AAD3C62E8}" dt="2025-10-14T15:07:38.813" v="31" actId="1076"/>
        <pc:sldMkLst>
          <pc:docMk/>
          <pc:sldMk cId="367088201" sldId="1151"/>
        </pc:sldMkLst>
        <pc:picChg chg="add mod">
          <ac:chgData name="Kees de Jong" userId="7ee30d2f87050f3b" providerId="LiveId" clId="{01FF063C-D125-4F7D-9E84-FC4AAD3C62E8}" dt="2025-10-14T15:07:38.813" v="31" actId="1076"/>
          <ac:picMkLst>
            <pc:docMk/>
            <pc:sldMk cId="367088201" sldId="1151"/>
            <ac:picMk id="4" creationId="{C2BD92E2-7823-1DA4-055F-FF7677415B0C}"/>
          </ac:picMkLst>
        </pc:picChg>
      </pc:sldChg>
      <pc:sldChg chg="addSp delSp modSp add del mod">
        <pc:chgData name="Kees de Jong" userId="7ee30d2f87050f3b" providerId="LiveId" clId="{01FF063C-D125-4F7D-9E84-FC4AAD3C62E8}" dt="2025-10-16T12:51:56.990" v="48" actId="1076"/>
        <pc:sldMkLst>
          <pc:docMk/>
          <pc:sldMk cId="464396475" sldId="1163"/>
        </pc:sldMkLst>
        <pc:picChg chg="add mod">
          <ac:chgData name="Kees de Jong" userId="7ee30d2f87050f3b" providerId="LiveId" clId="{01FF063C-D125-4F7D-9E84-FC4AAD3C62E8}" dt="2025-10-16T12:51:56.990" v="48" actId="1076"/>
          <ac:picMkLst>
            <pc:docMk/>
            <pc:sldMk cId="464396475" sldId="1163"/>
            <ac:picMk id="5" creationId="{4FCC5259-CBDB-4675-8C6D-E5C85EE53DB8}"/>
          </ac:picMkLst>
        </pc:picChg>
      </pc:sldChg>
      <pc:sldChg chg="addSp delSp modSp mod">
        <pc:chgData name="Kees de Jong" userId="7ee30d2f87050f3b" providerId="LiveId" clId="{01FF063C-D125-4F7D-9E84-FC4AAD3C62E8}" dt="2025-10-14T15:08:19.290" v="43" actId="1076"/>
        <pc:sldMkLst>
          <pc:docMk/>
          <pc:sldMk cId="1767707258" sldId="1165"/>
        </pc:sldMkLst>
        <pc:picChg chg="add mod">
          <ac:chgData name="Kees de Jong" userId="7ee30d2f87050f3b" providerId="LiveId" clId="{01FF063C-D125-4F7D-9E84-FC4AAD3C62E8}" dt="2025-10-14T15:08:19.290" v="43" actId="1076"/>
          <ac:picMkLst>
            <pc:docMk/>
            <pc:sldMk cId="1767707258" sldId="1165"/>
            <ac:picMk id="4" creationId="{645AAC0D-70A0-E01F-DF07-603D5CBE87E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3F4B1D-7646-4304-A418-AB3857610BC9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BD2EA8-A282-4B48-9D2F-04F4C72EBB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82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1D9B7-D136-4519-B81F-9B04C76C3DA9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663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3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1D9B7-D136-4519-B81F-9B04C76C3DA9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66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40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3945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935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6363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0938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61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55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395" y="6134783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6972" y="6134783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5CA9F4-60D9-4FAA-B078-A2DE9B26FF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351"/>
            <a:ext cx="7151671" cy="11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13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759493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D059FE-B9AD-4CCF-AF49-B0EE22700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9186" y="6418034"/>
            <a:ext cx="3181801" cy="43996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0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1245" y="2601818"/>
            <a:ext cx="1731414" cy="2109399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6433946-5E91-4326-8C97-EBA401B1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468" y="617046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89589548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85458" y="615296"/>
            <a:ext cx="11985529" cy="3452502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2515" y="1286847"/>
            <a:ext cx="1731414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832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-1" y="1278640"/>
            <a:ext cx="12192001" cy="249342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txBody>
          <a:bodyPr wrap="none" anchor="ctr"/>
          <a:lstStyle/>
          <a:p>
            <a:endParaRPr lang="nl-NL" sz="4800" b="1" dirty="0">
              <a:solidFill>
                <a:srgbClr val="C40D0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0" y="6351589"/>
            <a:ext cx="391004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200" i="1" dirty="0" err="1">
                <a:solidFill>
                  <a:srgbClr val="9D9EA0"/>
                </a:solidFill>
              </a:rPr>
              <a:t>vormgeving</a:t>
            </a:r>
            <a:r>
              <a:rPr lang="en-US" sz="2200" i="1" dirty="0">
                <a:solidFill>
                  <a:srgbClr val="9D9EA0"/>
                </a:solidFill>
              </a:rPr>
              <a:t>: Ton </a:t>
            </a:r>
            <a:r>
              <a:rPr lang="en-US" sz="2200" i="1" dirty="0" err="1">
                <a:solidFill>
                  <a:srgbClr val="9D9EA0"/>
                </a:solidFill>
              </a:rPr>
              <a:t>Walbeek</a:t>
            </a:r>
            <a:endParaRPr lang="nl-NL" sz="2200" i="1" dirty="0">
              <a:solidFill>
                <a:srgbClr val="9D9EA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6689138" y="6339470"/>
            <a:ext cx="41569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200" i="1" dirty="0">
                <a:solidFill>
                  <a:srgbClr val="9D9EA0"/>
                </a:solidFill>
              </a:rPr>
              <a:t>© </a:t>
            </a:r>
            <a:r>
              <a:rPr lang="en-US" sz="2200" i="1" dirty="0" err="1">
                <a:solidFill>
                  <a:srgbClr val="9D9EA0"/>
                </a:solidFill>
              </a:rPr>
              <a:t>Nederlandse</a:t>
            </a:r>
            <a:r>
              <a:rPr lang="en-US" sz="2200" i="1" dirty="0">
                <a:solidFill>
                  <a:srgbClr val="9D9EA0"/>
                </a:solidFill>
              </a:rPr>
              <a:t> Bridge Bond</a:t>
            </a:r>
            <a:endParaRPr lang="nl-NL" sz="2200" i="1" dirty="0">
              <a:solidFill>
                <a:srgbClr val="9D9EA0"/>
              </a:solidFill>
            </a:endParaRPr>
          </a:p>
        </p:txBody>
      </p:sp>
      <p:sp>
        <p:nvSpPr>
          <p:cNvPr id="12" name="Ovaal 11"/>
          <p:cNvSpPr/>
          <p:nvPr userDrawn="1"/>
        </p:nvSpPr>
        <p:spPr bwMode="auto">
          <a:xfrm>
            <a:off x="8976320" y="2367831"/>
            <a:ext cx="3072341" cy="2088232"/>
          </a:xfrm>
          <a:prstGeom prst="ellipse">
            <a:avLst/>
          </a:prstGeom>
          <a:solidFill>
            <a:srgbClr val="D67C1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 sz="2400" kern="0" dirty="0">
              <a:solidFill>
                <a:srgbClr val="FFFFFF"/>
              </a:solidFill>
            </a:endParaRPr>
          </a:p>
        </p:txBody>
      </p:sp>
      <p:sp>
        <p:nvSpPr>
          <p:cNvPr id="13" name="Ondertitel 1"/>
          <p:cNvSpPr txBox="1">
            <a:spLocks/>
          </p:cNvSpPr>
          <p:nvPr userDrawn="1"/>
        </p:nvSpPr>
        <p:spPr bwMode="auto">
          <a:xfrm>
            <a:off x="1419083" y="1412776"/>
            <a:ext cx="9889099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algn="ctr"/>
            <a:r>
              <a:rPr lang="nl-NL" sz="8800" b="1" kern="0" dirty="0">
                <a:solidFill>
                  <a:srgbClr val="FFFFFF"/>
                </a:solidFill>
                <a:latin typeface="Segoe Print" panose="02000600000000000000" pitchFamily="2" charset="0"/>
              </a:rPr>
              <a:t>Start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62632CD-0FC2-4F22-BF5A-A6B511C178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2" y="-11385"/>
            <a:ext cx="2873048" cy="2113650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>
          <a:xfrm>
            <a:off x="4840619" y="2376547"/>
            <a:ext cx="30460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met bridge </a:t>
            </a:r>
          </a:p>
        </p:txBody>
      </p:sp>
      <p:sp>
        <p:nvSpPr>
          <p:cNvPr id="17" name="Tekstvak 16"/>
          <p:cNvSpPr txBox="1"/>
          <p:nvPr userDrawn="1"/>
        </p:nvSpPr>
        <p:spPr>
          <a:xfrm>
            <a:off x="879696" y="3316228"/>
            <a:ext cx="467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000" i="1" dirty="0">
                <a:solidFill>
                  <a:srgbClr val="FFFFFF"/>
                </a:solidFill>
              </a:rPr>
              <a:t>Jacques Barendregt en Koos Vrieze</a:t>
            </a:r>
          </a:p>
        </p:txBody>
      </p:sp>
      <p:pic>
        <p:nvPicPr>
          <p:cNvPr id="11" name="Picture 2" descr="C:\Users\Gebruiker\Documents\Bridge\Start met Bridge 1\LOGO NBB Slogan_onder_startmetbridge2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293" y="56168"/>
            <a:ext cx="2478653" cy="119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00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-18628"/>
            <a:ext cx="12192000" cy="567308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" y="1195388"/>
            <a:ext cx="5729817" cy="4525962"/>
          </a:xfrm>
        </p:spPr>
        <p:txBody>
          <a:bodyPr/>
          <a:lstStyle>
            <a:lvl1pPr>
              <a:buClr>
                <a:srgbClr val="33335C"/>
              </a:buClr>
              <a:defRPr sz="2400"/>
            </a:lvl1pPr>
            <a:lvl2pPr marL="725488" indent="-363538">
              <a:spcBef>
                <a:spcPts val="600"/>
              </a:spcBef>
              <a:buClr>
                <a:srgbClr val="33335C"/>
              </a:buClr>
              <a:tabLst>
                <a:tab pos="725488" algn="l"/>
              </a:tabLst>
              <a:defRPr sz="2200"/>
            </a:lvl2pPr>
            <a:lvl3pPr marL="1071563" indent="-346075"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17153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395" y="6134783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6972" y="6134783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5CA9F4-60D9-4FAA-B078-A2DE9B26FF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351"/>
            <a:ext cx="7151671" cy="11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7888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4211" y="6330515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87708" y="6326665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5CA9F4-60D9-4FAA-B078-A2DE9B26FF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351"/>
            <a:ext cx="7151671" cy="11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469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50461934"/>
              </p:ext>
            </p:extLst>
          </p:nvPr>
        </p:nvGraphicFramePr>
        <p:xfrm>
          <a:off x="266585" y="1506280"/>
          <a:ext cx="3753370" cy="1001967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84322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73543554"/>
              </p:ext>
            </p:extLst>
          </p:nvPr>
        </p:nvGraphicFramePr>
        <p:xfrm>
          <a:off x="271028" y="1190495"/>
          <a:ext cx="3753370" cy="1633538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4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610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4DDC7EF-7C4A-40AD-A198-F785C8D24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1808" y="6418034"/>
            <a:ext cx="3181801" cy="43996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08236890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nl-NL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3402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395" y="6134783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6972" y="6134783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5CA9F4-60D9-4FAA-B078-A2DE9B26FF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351"/>
            <a:ext cx="7151671" cy="11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5893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4DDC7EF-7C4A-40AD-A198-F785C8D24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1808" y="6418034"/>
            <a:ext cx="3181801" cy="43996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34986652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33173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5154486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5731" y="2601818"/>
            <a:ext cx="1731414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8429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2150084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89" y="4313589"/>
            <a:ext cx="4016523" cy="2391073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1D71159-BB31-489D-A4BB-790A8BB8238A}"/>
              </a:ext>
            </a:extLst>
          </p:cNvPr>
          <p:cNvSpPr/>
          <p:nvPr userDrawn="1"/>
        </p:nvSpPr>
        <p:spPr bwMode="auto">
          <a:xfrm>
            <a:off x="196553" y="677631"/>
            <a:ext cx="11716284" cy="3472825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7706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0165446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D059FE-B9AD-4CCF-AF49-B0EE22700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9186" y="6418034"/>
            <a:ext cx="3181801" cy="43996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0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1245" y="2601818"/>
            <a:ext cx="1731414" cy="2109399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6433946-5E91-4326-8C97-EBA401B1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468" y="617046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1222641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70905714"/>
              </p:ext>
            </p:extLst>
          </p:nvPr>
        </p:nvGraphicFramePr>
        <p:xfrm>
          <a:off x="266585" y="1506280"/>
          <a:ext cx="3753370" cy="1001967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428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79094625"/>
              </p:ext>
            </p:extLst>
          </p:nvPr>
        </p:nvGraphicFramePr>
        <p:xfrm>
          <a:off x="271028" y="1190495"/>
          <a:ext cx="3753370" cy="1633538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4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8698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4DDC7EF-7C4A-40AD-A198-F785C8D24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1808" y="6418034"/>
            <a:ext cx="3181801" cy="43996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40481469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8052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4DDC7EF-7C4A-40AD-A198-F785C8D24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1808" y="6418034"/>
            <a:ext cx="3181801" cy="43996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0636862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6043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5202620" y="961697"/>
            <a:ext cx="6511159" cy="550216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7486" y="3303006"/>
            <a:ext cx="1401426" cy="17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075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5273491" y="693682"/>
            <a:ext cx="6842234" cy="6022427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81ADFB-1313-4602-86B4-6AFF7A1B2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8516" y="2924501"/>
            <a:ext cx="1392184" cy="156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010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D059FE-B9AD-4CCF-AF49-B0EE22700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4080" y="6369283"/>
            <a:ext cx="3181801" cy="4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908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5BA76F-6AAB-49D5-94FD-9D6EC9879242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548679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endParaRPr lang="nl-NL" sz="2800" kern="0" dirty="0"/>
          </a:p>
        </p:txBody>
      </p:sp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195388"/>
            <a:ext cx="1166283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A6C27A4-88F1-4E54-86BA-A432B2ADE964}"/>
              </a:ext>
            </a:extLst>
          </p:cNvPr>
          <p:cNvSpPr txBox="1">
            <a:spLocks/>
          </p:cNvSpPr>
          <p:nvPr userDrawn="1"/>
        </p:nvSpPr>
        <p:spPr>
          <a:xfrm>
            <a:off x="418744" y="1"/>
            <a:ext cx="11773256" cy="585663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200">
                <a:solidFill>
                  <a:schemeClr val="bg1"/>
                </a:solidFill>
                <a:latin typeface="+mn-lt"/>
                <a:cs typeface="+mn-cs"/>
              </a:defRPr>
            </a:lvl2pPr>
            <a:lvl3pPr marL="803275" indent="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417095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678" r:id="rId3"/>
    <p:sldLayoutId id="2147483727" r:id="rId4"/>
    <p:sldLayoutId id="2147483725" r:id="rId5"/>
    <p:sldLayoutId id="2147483726" r:id="rId6"/>
    <p:sldLayoutId id="2147483709" r:id="rId7"/>
    <p:sldLayoutId id="2147483746" r:id="rId8"/>
    <p:sldLayoutId id="2147483724" r:id="rId9"/>
    <p:sldLayoutId id="2147483728" r:id="rId10"/>
    <p:sldLayoutId id="2147483723" r:id="rId11"/>
    <p:sldLayoutId id="2147483729" r:id="rId12"/>
    <p:sldLayoutId id="2147483742" r:id="rId13"/>
    <p:sldLayoutId id="2147483743" r:id="rId14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C40D0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C40D0F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C40D0F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5BA76F-6AAB-49D5-94FD-9D6EC9879242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548679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endParaRPr lang="nl-NL" sz="2800" kern="0" dirty="0"/>
          </a:p>
        </p:txBody>
      </p:sp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195388"/>
            <a:ext cx="1166283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A6C27A4-88F1-4E54-86BA-A432B2ADE964}"/>
              </a:ext>
            </a:extLst>
          </p:cNvPr>
          <p:cNvSpPr txBox="1">
            <a:spLocks/>
          </p:cNvSpPr>
          <p:nvPr userDrawn="1"/>
        </p:nvSpPr>
        <p:spPr>
          <a:xfrm>
            <a:off x="418744" y="1"/>
            <a:ext cx="11773256" cy="585663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200">
                <a:solidFill>
                  <a:schemeClr val="bg1"/>
                </a:solidFill>
                <a:latin typeface="+mn-lt"/>
                <a:cs typeface="+mn-cs"/>
              </a:defRPr>
            </a:lvl2pPr>
            <a:lvl3pPr marL="803275" indent="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71889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C40D0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C40D0F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C40D0F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12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11" Type="http://schemas.openxmlformats.org/officeDocument/2006/relationships/image" Target="../media/image50.png"/><Relationship Id="rId5" Type="http://schemas.openxmlformats.org/officeDocument/2006/relationships/image" Target="../media/image39.png"/><Relationship Id="rId10" Type="http://schemas.openxmlformats.org/officeDocument/2006/relationships/image" Target="../media/image49.png"/><Relationship Id="rId4" Type="http://schemas.openxmlformats.org/officeDocument/2006/relationships/image" Target="../media/image37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11" Type="http://schemas.openxmlformats.org/officeDocument/2006/relationships/image" Target="../media/image38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554375" y="2951946"/>
            <a:ext cx="21371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800" kern="0" dirty="0">
                <a:solidFill>
                  <a:schemeClr val="bg1"/>
                </a:solidFill>
              </a:rPr>
              <a:t>Hoofdstuk </a:t>
            </a:r>
          </a:p>
          <a:p>
            <a:pPr algn="ctr"/>
            <a:r>
              <a:rPr lang="nl-NL" sz="2800" kern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1553742" y="4077073"/>
            <a:ext cx="5982419" cy="22336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buClr>
                <a:srgbClr val="33335C"/>
              </a:buClr>
            </a:pPr>
            <a:r>
              <a:rPr lang="nl-NL" sz="2400" kern="0" dirty="0"/>
              <a:t>Het speelplan</a:t>
            </a:r>
          </a:p>
          <a:p>
            <a:pPr lvl="1">
              <a:buClr>
                <a:srgbClr val="33335C"/>
              </a:buClr>
            </a:pPr>
            <a:r>
              <a:rPr lang="nl-NL" kern="0" dirty="0"/>
              <a:t>afspelen van een SA-contract</a:t>
            </a:r>
          </a:p>
          <a:p>
            <a:pPr lvl="1">
              <a:buClr>
                <a:srgbClr val="33335C"/>
              </a:buClr>
            </a:pPr>
            <a:r>
              <a:rPr lang="nl-NL" kern="0" dirty="0"/>
              <a:t>afspelen van een troef-contract</a:t>
            </a:r>
          </a:p>
        </p:txBody>
      </p:sp>
    </p:spTree>
    <p:extLst>
      <p:ext uri="{BB962C8B-B14F-4D97-AF65-F5344CB8AC3E}">
        <p14:creationId xmlns:p14="http://schemas.microsoft.com/office/powerpoint/2010/main" val="233656534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Afspelen SA-contract (3)</a:t>
            </a:r>
          </a:p>
        </p:txBody>
      </p:sp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3C02D996-3653-4B67-9BA2-EDFDD47E5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101" y="800100"/>
            <a:ext cx="5729817" cy="4525962"/>
          </a:xfrm>
        </p:spPr>
        <p:txBody>
          <a:bodyPr/>
          <a:lstStyle/>
          <a:p>
            <a:r>
              <a:rPr lang="nl-NL" dirty="0"/>
              <a:t>Slag 1:</a:t>
            </a:r>
          </a:p>
          <a:p>
            <a:pPr lvl="1"/>
            <a:r>
              <a:rPr lang="nl-NL" dirty="0"/>
              <a:t>voor Zuid: </a:t>
            </a:r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/>
              <a:t>V</a:t>
            </a:r>
          </a:p>
          <a:p>
            <a:r>
              <a:rPr lang="nl-NL" dirty="0"/>
              <a:t>Een beter plan</a:t>
            </a:r>
          </a:p>
          <a:p>
            <a:pPr lvl="1"/>
            <a:r>
              <a:rPr lang="nl-NL" dirty="0"/>
              <a:t>speel in slag 2 </a:t>
            </a:r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H</a:t>
            </a:r>
          </a:p>
          <a:p>
            <a:pPr lvl="2"/>
            <a:r>
              <a:rPr lang="nl-NL" dirty="0"/>
              <a:t>dwing </a:t>
            </a:r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A eruit</a:t>
            </a:r>
          </a:p>
          <a:p>
            <a:r>
              <a:rPr lang="nl-NL" dirty="0"/>
              <a:t>Nu zijn er 12 slagen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40D4CA-8119-4355-8ABE-D7E488BB0C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3215" y="800100"/>
            <a:ext cx="6669306" cy="202929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8E13D3D-4DF1-4BB9-83AF-998C56D2A7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3215" y="4562835"/>
            <a:ext cx="6669306" cy="2029293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A4464C49-785B-4205-B5EA-C645D3E89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80" y="2947220"/>
            <a:ext cx="927639" cy="146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BF9C9921-DB08-489D-AF34-D86658B86259}"/>
              </a:ext>
            </a:extLst>
          </p:cNvPr>
          <p:cNvGrpSpPr/>
          <p:nvPr/>
        </p:nvGrpSpPr>
        <p:grpSpPr>
          <a:xfrm>
            <a:off x="7855354" y="2866761"/>
            <a:ext cx="1665027" cy="1733442"/>
            <a:chOff x="9587788" y="2858868"/>
            <a:chExt cx="1665027" cy="1733442"/>
          </a:xfrm>
        </p:grpSpPr>
        <p:sp>
          <p:nvSpPr>
            <p:cNvPr id="3" name="Rechthoek: afgeronde hoeken 2">
              <a:extLst>
                <a:ext uri="{FF2B5EF4-FFF2-40B4-BE49-F238E27FC236}">
                  <a16:creationId xmlns:a16="http://schemas.microsoft.com/office/drawing/2014/main" id="{400DFDB2-D4BF-4CB5-B3CE-E84C5A1939EE}"/>
                </a:ext>
              </a:extLst>
            </p:cNvPr>
            <p:cNvSpPr/>
            <p:nvPr/>
          </p:nvSpPr>
          <p:spPr bwMode="auto">
            <a:xfrm>
              <a:off x="9587788" y="2858868"/>
              <a:ext cx="1665027" cy="1733442"/>
            </a:xfrm>
            <a:prstGeom prst="roundRect">
              <a:avLst/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1E0330A8-D2E6-4B19-943D-53FA742BD4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7689" y="3463993"/>
              <a:ext cx="517524" cy="81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>
              <a:extLst>
                <a:ext uri="{FF2B5EF4-FFF2-40B4-BE49-F238E27FC236}">
                  <a16:creationId xmlns:a16="http://schemas.microsoft.com/office/drawing/2014/main" id="{AAD07ADB-C450-4BBE-A995-41E1C0051E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7976" y="3396983"/>
              <a:ext cx="530356" cy="812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">
              <a:extLst>
                <a:ext uri="{FF2B5EF4-FFF2-40B4-BE49-F238E27FC236}">
                  <a16:creationId xmlns:a16="http://schemas.microsoft.com/office/drawing/2014/main" id="{2BEE8229-4CB7-4B8E-B90A-03F7A679A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7963" y="2898118"/>
              <a:ext cx="526078" cy="80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7D8C7DC6-9757-48C3-8B60-6A54EE4BE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C7C7C7"/>
                </a:clrFrom>
                <a:clrTo>
                  <a:srgbClr val="C7C7C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83137" y="3778251"/>
              <a:ext cx="530356" cy="808366"/>
            </a:xfrm>
            <a:prstGeom prst="rect">
              <a:avLst/>
            </a:prstGeom>
          </p:spPr>
        </p:pic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4ECE5E38-7B99-4997-8CCB-0D8719377D0F}"/>
              </a:ext>
            </a:extLst>
          </p:cNvPr>
          <p:cNvGrpSpPr/>
          <p:nvPr/>
        </p:nvGrpSpPr>
        <p:grpSpPr>
          <a:xfrm>
            <a:off x="7850871" y="2861068"/>
            <a:ext cx="1665027" cy="1733442"/>
            <a:chOff x="7855354" y="2866761"/>
            <a:chExt cx="1665027" cy="1733442"/>
          </a:xfrm>
        </p:grpSpPr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D1905F84-FC60-4834-B342-9B5522536024}"/>
                </a:ext>
              </a:extLst>
            </p:cNvPr>
            <p:cNvSpPr/>
            <p:nvPr/>
          </p:nvSpPr>
          <p:spPr bwMode="auto">
            <a:xfrm>
              <a:off x="7855354" y="2866761"/>
              <a:ext cx="1665027" cy="1733442"/>
            </a:xfrm>
            <a:prstGeom prst="roundRect">
              <a:avLst/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E7C0C9FF-77C6-4A9B-9FCE-FC7473DBC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9231" y="3306669"/>
              <a:ext cx="545327" cy="86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2">
              <a:extLst>
                <a:ext uri="{FF2B5EF4-FFF2-40B4-BE49-F238E27FC236}">
                  <a16:creationId xmlns:a16="http://schemas.microsoft.com/office/drawing/2014/main" id="{90CD485E-D881-4CEF-9AB9-9C93965E0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6185" y="2873941"/>
              <a:ext cx="549834" cy="860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4">
              <a:extLst>
                <a:ext uri="{FF2B5EF4-FFF2-40B4-BE49-F238E27FC236}">
                  <a16:creationId xmlns:a16="http://schemas.microsoft.com/office/drawing/2014/main" id="{0CF4483A-2593-4203-AA00-C3A62C2C4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2473" y="3304344"/>
              <a:ext cx="549834" cy="847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66351674-8FD3-4D90-96AF-001234E28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6800" y="3731661"/>
              <a:ext cx="544046" cy="847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Afgeronde rechthoek 6">
            <a:extLst>
              <a:ext uri="{FF2B5EF4-FFF2-40B4-BE49-F238E27FC236}">
                <a16:creationId xmlns:a16="http://schemas.microsoft.com/office/drawing/2014/main" id="{84F362F6-FFC3-4208-A912-076A03AEF070}"/>
              </a:ext>
            </a:extLst>
          </p:cNvPr>
          <p:cNvSpPr/>
          <p:nvPr/>
        </p:nvSpPr>
        <p:spPr bwMode="auto">
          <a:xfrm>
            <a:off x="680059" y="4288804"/>
            <a:ext cx="3901119" cy="2148031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0975" indent="-180975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00000"/>
                </a:solidFill>
                <a:latin typeface="+mj-lt"/>
              </a:rPr>
              <a:t>Incasseer</a:t>
            </a:r>
            <a:r>
              <a:rPr lang="nl-NL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l-NL" sz="2400" dirty="0">
                <a:solidFill>
                  <a:srgbClr val="000000"/>
                </a:solidFill>
                <a:latin typeface="+mj-lt"/>
              </a:rPr>
              <a:t>niet direct je vaste slagen</a:t>
            </a:r>
          </a:p>
          <a:p>
            <a:pPr marL="180975" indent="-180975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00000"/>
                </a:solidFill>
                <a:latin typeface="+mj-lt"/>
              </a:rPr>
              <a:t>Begin met je werkkleur: </a:t>
            </a:r>
          </a:p>
          <a:p>
            <a:pPr marL="447675" lvl="1" indent="-266700">
              <a:buClr>
                <a:srgbClr val="33335C"/>
              </a:buClr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000000"/>
                </a:solidFill>
                <a:latin typeface="+mj-lt"/>
              </a:rPr>
              <a:t>hier ruiten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B5FE262-85E0-4284-8BA1-EE7791A8C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13" y="2906012"/>
            <a:ext cx="1025938" cy="161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23BFF521-ECDE-4BD6-958E-776B6EA07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228" y="2873941"/>
            <a:ext cx="1119844" cy="159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152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Speelplan Sa (1)</a:t>
            </a:r>
          </a:p>
        </p:txBody>
      </p:sp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3C02D996-3653-4B67-9BA2-EDFDD47E5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967" y="800100"/>
            <a:ext cx="6056952" cy="4525962"/>
          </a:xfrm>
        </p:spPr>
        <p:txBody>
          <a:bodyPr/>
          <a:lstStyle/>
          <a:p>
            <a:r>
              <a:rPr lang="nl-NL" dirty="0"/>
              <a:t>Stap 1: tellen vaste slagen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  <a:p>
            <a:r>
              <a:rPr lang="nl-NL" dirty="0"/>
              <a:t>Stap 2: waar/hoeveel </a:t>
            </a:r>
            <a:br>
              <a:rPr lang="nl-NL" dirty="0"/>
            </a:br>
            <a:r>
              <a:rPr lang="nl-NL" dirty="0"/>
              <a:t>slagen te ontwikkelen</a:t>
            </a:r>
          </a:p>
          <a:p>
            <a:r>
              <a:rPr lang="nl-NL" dirty="0"/>
              <a:t>Stap 3: met welke</a:t>
            </a:r>
            <a:br>
              <a:rPr lang="nl-NL" dirty="0"/>
            </a:br>
            <a:r>
              <a:rPr lang="nl-NL" dirty="0"/>
              <a:t>kleur beginnen (werkkleur)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FA52A15E-E57F-433B-977B-5E25A6C1E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87" y="2752393"/>
            <a:ext cx="1294175" cy="18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Tabel 24">
            <a:extLst>
              <a:ext uri="{FF2B5EF4-FFF2-40B4-BE49-F238E27FC236}">
                <a16:creationId xmlns:a16="http://schemas.microsoft.com/office/drawing/2014/main" id="{B478057E-2005-4EFF-83EC-DECFDEB1A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032111"/>
              </p:ext>
            </p:extLst>
          </p:nvPr>
        </p:nvGraphicFramePr>
        <p:xfrm>
          <a:off x="1399533" y="1483275"/>
          <a:ext cx="2147708" cy="2743200"/>
        </p:xfrm>
        <a:graphic>
          <a:graphicData uri="http://schemas.openxmlformats.org/drawingml/2006/table">
            <a:tbl>
              <a:tblPr firstRow="1" bandRow="1"/>
              <a:tblGrid>
                <a:gridCol w="1022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b="0" dirty="0">
                          <a:solidFill>
                            <a:schemeClr val="bg1"/>
                          </a:solidFill>
                          <a:latin typeface="+mn-lt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vaste slagen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latin typeface="+mn-lt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/>
                        </a:rPr>
                        <a:t></a:t>
                      </a:r>
                      <a:endParaRPr lang="nl-NL" sz="2400" dirty="0">
                        <a:solidFill>
                          <a:schemeClr val="tx1"/>
                        </a:solidFill>
                        <a:latin typeface="+mn-lt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latin typeface="+mn-lt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/>
                        </a:rPr>
                        <a:t></a:t>
                      </a:r>
                      <a:endParaRPr lang="nl-NL" sz="2400" dirty="0">
                        <a:solidFill>
                          <a:srgbClr val="FF0000"/>
                        </a:solidFill>
                        <a:latin typeface="+mn-lt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latin typeface="+mn-lt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/>
                        </a:rPr>
                        <a:t></a:t>
                      </a:r>
                      <a:endParaRPr lang="nl-NL" sz="2400" dirty="0">
                        <a:solidFill>
                          <a:srgbClr val="FF0000"/>
                        </a:solidFill>
                        <a:latin typeface="+mn-lt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latin typeface="+mn-lt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/>
                        </a:rPr>
                        <a:t></a:t>
                      </a:r>
                      <a:endParaRPr lang="nl-NL" sz="2400" dirty="0">
                        <a:solidFill>
                          <a:schemeClr val="tx1"/>
                        </a:solidFill>
                        <a:latin typeface="+mn-lt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latin typeface="+mn-lt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" name="Tekstvak 25">
            <a:extLst>
              <a:ext uri="{FF2B5EF4-FFF2-40B4-BE49-F238E27FC236}">
                <a16:creationId xmlns:a16="http://schemas.microsoft.com/office/drawing/2014/main" id="{6B7CA335-42FF-42AD-A615-A758EF3C738F}"/>
              </a:ext>
            </a:extLst>
          </p:cNvPr>
          <p:cNvSpPr txBox="1"/>
          <p:nvPr/>
        </p:nvSpPr>
        <p:spPr>
          <a:xfrm>
            <a:off x="2645204" y="1908487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04AEEBEC-CE7A-4C5B-B171-84FB4705BABF}"/>
              </a:ext>
            </a:extLst>
          </p:cNvPr>
          <p:cNvSpPr txBox="1"/>
          <p:nvPr/>
        </p:nvSpPr>
        <p:spPr>
          <a:xfrm>
            <a:off x="2645204" y="235937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3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5482E6E3-13EE-43A9-A164-0E8A0F2CACF9}"/>
              </a:ext>
            </a:extLst>
          </p:cNvPr>
          <p:cNvSpPr txBox="1"/>
          <p:nvPr/>
        </p:nvSpPr>
        <p:spPr>
          <a:xfrm>
            <a:off x="2645204" y="2879057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2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820BED72-279A-42A2-9A73-C5030C823CF0}"/>
              </a:ext>
            </a:extLst>
          </p:cNvPr>
          <p:cNvSpPr txBox="1"/>
          <p:nvPr/>
        </p:nvSpPr>
        <p:spPr>
          <a:xfrm>
            <a:off x="2645204" y="333548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0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EA8DA9A9-6BF9-461E-9888-B1CCA02E96EE}"/>
              </a:ext>
            </a:extLst>
          </p:cNvPr>
          <p:cNvSpPr txBox="1"/>
          <p:nvPr/>
        </p:nvSpPr>
        <p:spPr>
          <a:xfrm>
            <a:off x="2645204" y="376481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6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61374DBA-6C8B-4B88-B01C-344349A1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69" y="762971"/>
            <a:ext cx="6077040" cy="182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>
            <a:extLst>
              <a:ext uri="{FF2B5EF4-FFF2-40B4-BE49-F238E27FC236}">
                <a16:creationId xmlns:a16="http://schemas.microsoft.com/office/drawing/2014/main" id="{80BBD959-B0E8-4A78-BAD3-514F9C6A0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94" y="4778329"/>
            <a:ext cx="6077039" cy="184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60C9C111-3B36-4389-B84F-2716199D4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71" y="2771643"/>
            <a:ext cx="1331484" cy="18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364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Tafelopdracht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4001" y="764704"/>
            <a:ext cx="4297363" cy="4525962"/>
          </a:xfrm>
        </p:spPr>
        <p:txBody>
          <a:bodyPr/>
          <a:lstStyle/>
          <a:p>
            <a:r>
              <a:rPr lang="nl-NL" dirty="0"/>
              <a:t>Maak uit werkboek:</a:t>
            </a:r>
          </a:p>
          <a:p>
            <a:pPr lvl="1"/>
            <a:r>
              <a:rPr lang="nl-NL" dirty="0"/>
              <a:t>pag. 44</a:t>
            </a:r>
          </a:p>
          <a:p>
            <a:pPr lvl="2"/>
            <a:r>
              <a:rPr lang="nl-NL" dirty="0"/>
              <a:t>opgave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602">
            <a:off x="5733032" y="773529"/>
            <a:ext cx="4281913" cy="55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596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Werkboek 4A-1</a:t>
            </a:r>
          </a:p>
        </p:txBody>
      </p:sp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3C02D996-3653-4B67-9BA2-EDFDD47E5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967" y="800100"/>
            <a:ext cx="6056952" cy="4525962"/>
          </a:xfrm>
        </p:spPr>
        <p:txBody>
          <a:bodyPr/>
          <a:lstStyle/>
          <a:p>
            <a:r>
              <a:rPr lang="nl-NL" dirty="0"/>
              <a:t>Stap 1: tellen vaste slagen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Stap 2: waar </a:t>
            </a:r>
            <a:br>
              <a:rPr lang="nl-NL" dirty="0"/>
            </a:br>
            <a:r>
              <a:rPr lang="nl-NL" dirty="0"/>
              <a:t>slagen ontwikkelen</a:t>
            </a:r>
          </a:p>
          <a:p>
            <a:pPr lvl="1">
              <a:lnSpc>
                <a:spcPct val="100000"/>
              </a:lnSpc>
            </a:pPr>
            <a:r>
              <a:rPr lang="nl-NL" dirty="0"/>
              <a:t>in ruiten: 4</a:t>
            </a:r>
          </a:p>
          <a:p>
            <a:pPr lvl="1">
              <a:lnSpc>
                <a:spcPct val="100000"/>
              </a:lnSpc>
            </a:pPr>
            <a:r>
              <a:rPr lang="nl-NL" dirty="0"/>
              <a:t>wie neemt slag 1?</a:t>
            </a:r>
          </a:p>
          <a:p>
            <a:pPr lvl="2">
              <a:lnSpc>
                <a:spcPct val="100000"/>
              </a:lnSpc>
            </a:pPr>
            <a:r>
              <a:rPr lang="nl-NL" dirty="0"/>
              <a:t>leider: ♠A</a:t>
            </a:r>
          </a:p>
          <a:p>
            <a:pPr lvl="2">
              <a:lnSpc>
                <a:spcPct val="100000"/>
              </a:lnSpc>
            </a:pPr>
            <a:r>
              <a:rPr lang="nl-NL" dirty="0"/>
              <a:t>♠H dummy: entree!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FA52A15E-E57F-433B-977B-5E25A6C1E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87" y="2752393"/>
            <a:ext cx="1294175" cy="18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Tabel 24">
            <a:extLst>
              <a:ext uri="{FF2B5EF4-FFF2-40B4-BE49-F238E27FC236}">
                <a16:creationId xmlns:a16="http://schemas.microsoft.com/office/drawing/2014/main" id="{B478057E-2005-4EFF-83EC-DECFDEB1A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228889"/>
              </p:ext>
            </p:extLst>
          </p:nvPr>
        </p:nvGraphicFramePr>
        <p:xfrm>
          <a:off x="1465365" y="1380793"/>
          <a:ext cx="2147708" cy="2743200"/>
        </p:xfrm>
        <a:graphic>
          <a:graphicData uri="http://schemas.openxmlformats.org/drawingml/2006/table">
            <a:tbl>
              <a:tblPr firstRow="1" bandRow="1"/>
              <a:tblGrid>
                <a:gridCol w="1022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b="0" dirty="0">
                          <a:solidFill>
                            <a:schemeClr val="bg1"/>
                          </a:solidFill>
                          <a:latin typeface="+mn-lt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vaste slagen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latin typeface="+mn-lt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/>
                        </a:rPr>
                        <a:t></a:t>
                      </a:r>
                      <a:endParaRPr lang="nl-NL" sz="2400" dirty="0">
                        <a:solidFill>
                          <a:schemeClr val="tx1"/>
                        </a:solidFill>
                        <a:latin typeface="+mn-lt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latin typeface="+mn-lt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/>
                        </a:rPr>
                        <a:t></a:t>
                      </a:r>
                      <a:endParaRPr lang="nl-NL" sz="2400" dirty="0">
                        <a:solidFill>
                          <a:srgbClr val="FF0000"/>
                        </a:solidFill>
                        <a:latin typeface="+mn-lt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latin typeface="+mn-lt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/>
                        </a:rPr>
                        <a:t></a:t>
                      </a:r>
                      <a:endParaRPr lang="nl-NL" sz="2400" dirty="0">
                        <a:solidFill>
                          <a:srgbClr val="FF0000"/>
                        </a:solidFill>
                        <a:latin typeface="+mn-lt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latin typeface="+mn-lt"/>
                          <a:ea typeface="DejaVu Sans" panose="020B0603030804020204" pitchFamily="34" charset="0"/>
                          <a:cs typeface="DejaVu Sans" panose="020B0603030804020204" pitchFamily="34" charset="0"/>
                          <a:sym typeface="Symbol"/>
                        </a:rPr>
                        <a:t></a:t>
                      </a:r>
                      <a:endParaRPr lang="nl-NL" sz="2400" dirty="0">
                        <a:solidFill>
                          <a:schemeClr val="tx1"/>
                        </a:solidFill>
                        <a:latin typeface="+mn-lt"/>
                        <a:ea typeface="DejaVu Sans" panose="020B0603030804020204" pitchFamily="34" charset="0"/>
                        <a:cs typeface="DejaVu Sans" panose="020B06030308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latin typeface="+mn-lt"/>
                          <a:ea typeface="DejaVu Sans" panose="020B0603030804020204" pitchFamily="34" charset="0"/>
                          <a:cs typeface="DejaVu Sans" panose="020B0603030804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" name="Picture 2">
            <a:extLst>
              <a:ext uri="{FF2B5EF4-FFF2-40B4-BE49-F238E27FC236}">
                <a16:creationId xmlns:a16="http://schemas.microsoft.com/office/drawing/2014/main" id="{6B0B3CFA-F8EC-4C4F-9599-F8C6D5B61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13" y="737248"/>
            <a:ext cx="6014420" cy="190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891DC8D5-B769-4CD0-BF85-DD66A9FC7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375" y="4729383"/>
            <a:ext cx="6145658" cy="18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C9EC9003-3CC9-41B5-A236-3C80C6B9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13" y="2752393"/>
            <a:ext cx="1331880" cy="178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7FA958D3-45C9-44B4-BA8B-9AF1763EFC3E}"/>
              </a:ext>
            </a:extLst>
          </p:cNvPr>
          <p:cNvSpPr txBox="1"/>
          <p:nvPr/>
        </p:nvSpPr>
        <p:spPr>
          <a:xfrm>
            <a:off x="2774390" y="1868857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2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5465C68-44C1-44A2-9780-6CB9651AC028}"/>
              </a:ext>
            </a:extLst>
          </p:cNvPr>
          <p:cNvSpPr txBox="1"/>
          <p:nvPr/>
        </p:nvSpPr>
        <p:spPr>
          <a:xfrm>
            <a:off x="2774390" y="231974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8D97129-EC9F-4D86-A43E-CD911EB10981}"/>
              </a:ext>
            </a:extLst>
          </p:cNvPr>
          <p:cNvSpPr txBox="1"/>
          <p:nvPr/>
        </p:nvSpPr>
        <p:spPr>
          <a:xfrm>
            <a:off x="2774390" y="278425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0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8EF91A1-2FB4-413F-81A6-CA76B262D5AF}"/>
              </a:ext>
            </a:extLst>
          </p:cNvPr>
          <p:cNvSpPr txBox="1"/>
          <p:nvPr/>
        </p:nvSpPr>
        <p:spPr>
          <a:xfrm>
            <a:off x="2774390" y="321514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2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FCBBBA0-5906-450E-8337-2BDA257BB1C0}"/>
              </a:ext>
            </a:extLst>
          </p:cNvPr>
          <p:cNvSpPr txBox="1"/>
          <p:nvPr/>
        </p:nvSpPr>
        <p:spPr>
          <a:xfrm>
            <a:off x="2774390" y="372518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58896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 bwMode="auto">
          <a:xfrm>
            <a:off x="2063552" y="1053183"/>
            <a:ext cx="8064896" cy="5040560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0350" indent="95250">
              <a:lnSpc>
                <a:spcPct val="95000"/>
              </a:lnSpc>
              <a:spcBef>
                <a:spcPct val="75000"/>
              </a:spcBef>
              <a:buClr>
                <a:srgbClr val="C40D0F"/>
              </a:buClr>
              <a:defRPr/>
            </a:pPr>
            <a:r>
              <a:rPr lang="nl-NL" sz="3000" b="1" kern="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Stappenplan SA</a:t>
            </a:r>
          </a:p>
          <a:p>
            <a:pPr marL="1179513" lvl="1" indent="-644525">
              <a:spcBef>
                <a:spcPct val="70000"/>
              </a:spcBef>
              <a:buClr>
                <a:srgbClr val="33335C"/>
              </a:buClr>
              <a:buFont typeface="Wingdings" pitchFamily="2" charset="2"/>
              <a:buAutoNum type="arabicPeriod"/>
              <a:defRPr/>
            </a:pPr>
            <a:r>
              <a:rPr lang="nl-NL" sz="2800" kern="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Tel je vaste slagen</a:t>
            </a:r>
          </a:p>
          <a:p>
            <a:pPr marL="1179513" lvl="1" indent="-644525">
              <a:spcBef>
                <a:spcPct val="70000"/>
              </a:spcBef>
              <a:buClr>
                <a:srgbClr val="33335C"/>
              </a:buClr>
              <a:buFont typeface="Wingdings" pitchFamily="2" charset="2"/>
              <a:buAutoNum type="arabicPeriod"/>
              <a:defRPr/>
            </a:pPr>
            <a:r>
              <a:rPr lang="nl-NL" sz="2800" kern="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Bekijk in welke kleur(en) je slagen kunt ontwikkelen en hoe je dat gaat doen</a:t>
            </a:r>
            <a:br>
              <a:rPr lang="nl-NL" sz="2800" kern="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endParaRPr lang="nl-NL" sz="2800" kern="0" dirty="0">
              <a:solidFill>
                <a:srgbClr val="0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179513" lvl="1" indent="-644525">
              <a:spcBef>
                <a:spcPct val="70000"/>
              </a:spcBef>
              <a:buClr>
                <a:srgbClr val="33335C"/>
              </a:buClr>
              <a:buFont typeface="Wingdings" pitchFamily="2" charset="2"/>
              <a:buAutoNum type="arabicPeriod"/>
              <a:defRPr/>
            </a:pPr>
            <a:r>
              <a:rPr lang="nl-NL" sz="2800" kern="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Speel daarna je vaste slagen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Afspelen SA-contract samenvatting</a:t>
            </a:r>
          </a:p>
        </p:txBody>
      </p:sp>
      <p:sp>
        <p:nvSpPr>
          <p:cNvPr id="8" name="Ovale toelichting 7"/>
          <p:cNvSpPr/>
          <p:nvPr/>
        </p:nvSpPr>
        <p:spPr bwMode="auto">
          <a:xfrm>
            <a:off x="6561268" y="1196752"/>
            <a:ext cx="3310096" cy="1224136"/>
          </a:xfrm>
          <a:prstGeom prst="wedgeEllipseCallout">
            <a:avLst>
              <a:gd name="adj1" fmla="val -61913"/>
              <a:gd name="adj2" fmla="val 26306"/>
            </a:avLst>
          </a:prstGeom>
          <a:solidFill>
            <a:srgbClr val="C00000"/>
          </a:solidFill>
          <a:ln w="9525" cap="flat" cmpd="sng" algn="ctr">
            <a:solidFill>
              <a:srgbClr val="0181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2400" dirty="0">
                <a:solidFill>
                  <a:schemeClr val="bg2"/>
                </a:solidFill>
              </a:rPr>
              <a:t>deze moeten</a:t>
            </a:r>
          </a:p>
          <a:p>
            <a:pPr eaLnBrk="0" hangingPunct="0"/>
            <a:r>
              <a:rPr lang="nl-NL" sz="2400" dirty="0">
                <a:solidFill>
                  <a:schemeClr val="bg2"/>
                </a:solidFill>
              </a:rPr>
              <a:t>wachten</a:t>
            </a:r>
          </a:p>
        </p:txBody>
      </p:sp>
      <p:sp>
        <p:nvSpPr>
          <p:cNvPr id="9" name="Ovale toelichting 8"/>
          <p:cNvSpPr/>
          <p:nvPr/>
        </p:nvSpPr>
        <p:spPr bwMode="auto">
          <a:xfrm>
            <a:off x="6832689" y="3861048"/>
            <a:ext cx="2520280" cy="936104"/>
          </a:xfrm>
          <a:prstGeom prst="wedgeEllipseCallout">
            <a:avLst>
              <a:gd name="adj1" fmla="val -76821"/>
              <a:gd name="adj2" fmla="val -53625"/>
            </a:avLst>
          </a:prstGeom>
          <a:solidFill>
            <a:srgbClr val="007E3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2400" dirty="0">
                <a:solidFill>
                  <a:schemeClr val="bg2"/>
                </a:solidFill>
              </a:rPr>
              <a:t>Hiermee</a:t>
            </a:r>
          </a:p>
          <a:p>
            <a:pPr eaLnBrk="0" hangingPunct="0"/>
            <a:r>
              <a:rPr lang="nl-NL" sz="2400" dirty="0">
                <a:solidFill>
                  <a:schemeClr val="bg2"/>
                </a:solidFill>
              </a:rPr>
              <a:t>beginnen</a:t>
            </a:r>
          </a:p>
        </p:txBody>
      </p:sp>
    </p:spTree>
    <p:extLst>
      <p:ext uri="{BB962C8B-B14F-4D97-AF65-F5344CB8AC3E}">
        <p14:creationId xmlns:p14="http://schemas.microsoft.com/office/powerpoint/2010/main" val="3961116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Inleiding afspelen troefcontract (1a)</a:t>
            </a:r>
          </a:p>
        </p:txBody>
      </p:sp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3C02D996-3653-4B67-9BA2-EDFDD47E5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101" y="800100"/>
            <a:ext cx="5729817" cy="4525962"/>
          </a:xfrm>
        </p:spPr>
        <p:txBody>
          <a:bodyPr/>
          <a:lstStyle/>
          <a:p>
            <a:r>
              <a:rPr lang="nl-NL" dirty="0"/>
              <a:t>Je bent leider in </a:t>
            </a:r>
            <a:br>
              <a:rPr lang="nl-NL" dirty="0"/>
            </a:br>
            <a:r>
              <a:rPr lang="nl-NL" dirty="0"/>
              <a:t>een SA-contract</a:t>
            </a:r>
          </a:p>
          <a:p>
            <a:r>
              <a:rPr lang="nl-NL" dirty="0"/>
              <a:t>Uitkomst West </a:t>
            </a:r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/>
              <a:t>A</a:t>
            </a:r>
          </a:p>
          <a:p>
            <a:r>
              <a:rPr lang="nl-NL" dirty="0"/>
              <a:t>Hoeveel harten </a:t>
            </a:r>
            <a:br>
              <a:rPr lang="nl-NL" dirty="0"/>
            </a:br>
            <a:r>
              <a:rPr lang="nl-NL" dirty="0"/>
              <a:t>slagen voor OW?</a:t>
            </a:r>
          </a:p>
          <a:p>
            <a:pPr lvl="1"/>
            <a:r>
              <a:rPr lang="nl-NL" dirty="0"/>
              <a:t>5 of meer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8DA5DF60-066E-49FD-9370-57942164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044" y="2747457"/>
            <a:ext cx="1279655" cy="182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B2144D1-3E38-437F-B6C9-87944115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42" y="756433"/>
            <a:ext cx="6085703" cy="194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AA72C650-8133-4D90-B054-0A016CC59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14" y="4678068"/>
            <a:ext cx="6288131" cy="19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475EFA7D-132D-4F22-A4B1-730438AB9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67" y="2747457"/>
            <a:ext cx="1210809" cy="182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435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Inleiding afspelen troefcontract (1b)</a:t>
            </a:r>
          </a:p>
        </p:txBody>
      </p:sp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3C02D996-3653-4B67-9BA2-EDFDD47E5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183" y="693059"/>
            <a:ext cx="5729817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dirty="0"/>
              <a:t>Nu een ♠-contract</a:t>
            </a:r>
          </a:p>
          <a:p>
            <a:pPr>
              <a:lnSpc>
                <a:spcPct val="90000"/>
              </a:lnSpc>
            </a:pPr>
            <a:r>
              <a:rPr lang="nl-NL" dirty="0"/>
              <a:t>Uitkomst West </a:t>
            </a:r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/>
              <a:t>A</a:t>
            </a:r>
          </a:p>
          <a:p>
            <a:pPr>
              <a:lnSpc>
                <a:spcPct val="90000"/>
              </a:lnSpc>
            </a:pPr>
            <a:r>
              <a:rPr lang="nl-NL" dirty="0"/>
              <a:t>Hoeveel harten </a:t>
            </a:r>
            <a:br>
              <a:rPr lang="nl-NL" dirty="0"/>
            </a:br>
            <a:r>
              <a:rPr lang="nl-NL" dirty="0"/>
              <a:t>slagen voor OW?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1</a:t>
            </a:r>
          </a:p>
          <a:p>
            <a:pPr lvl="2" indent="-444500">
              <a:lnSpc>
                <a:spcPct val="90000"/>
              </a:lnSpc>
            </a:pPr>
            <a:r>
              <a:rPr lang="nl-NL" dirty="0"/>
              <a:t>de 2</a:t>
            </a:r>
            <a:r>
              <a:rPr lang="nl-NL" baseline="30000" dirty="0"/>
              <a:t>e</a:t>
            </a:r>
            <a:r>
              <a:rPr lang="nl-NL" dirty="0"/>
              <a:t> harten wordt</a:t>
            </a:r>
            <a:br>
              <a:rPr lang="nl-NL" dirty="0"/>
            </a:br>
            <a:r>
              <a:rPr lang="nl-NL" dirty="0"/>
              <a:t>getroefd</a:t>
            </a:r>
          </a:p>
          <a:p>
            <a:pPr indent="-444500">
              <a:lnSpc>
                <a:spcPct val="90000"/>
              </a:lnSpc>
            </a:pPr>
            <a:r>
              <a:rPr lang="nl-NL" dirty="0"/>
              <a:t>Hoe verder?</a:t>
            </a:r>
          </a:p>
          <a:p>
            <a:pPr lvl="1" indent="-444500">
              <a:lnSpc>
                <a:spcPct val="90000"/>
              </a:lnSpc>
            </a:pPr>
            <a:r>
              <a:rPr lang="nl-NL" dirty="0"/>
              <a:t>troeftrekken</a:t>
            </a:r>
          </a:p>
          <a:p>
            <a:pPr indent="-444500">
              <a:lnSpc>
                <a:spcPct val="90000"/>
              </a:lnSpc>
            </a:pPr>
            <a:r>
              <a:rPr lang="nl-NL" dirty="0"/>
              <a:t>Na troeftrekken?</a:t>
            </a:r>
          </a:p>
          <a:p>
            <a:pPr lvl="1" indent="-444500">
              <a:lnSpc>
                <a:spcPct val="90000"/>
              </a:lnSpc>
            </a:pPr>
            <a:r>
              <a:rPr lang="nl-NL" dirty="0"/>
              <a:t>klaveren</a:t>
            </a:r>
          </a:p>
          <a:p>
            <a:pPr lvl="1" indent="-444500">
              <a:lnSpc>
                <a:spcPct val="90000"/>
              </a:lnSpc>
            </a:pPr>
            <a:r>
              <a:rPr lang="nl-NL" dirty="0"/>
              <a:t>snijden op </a:t>
            </a:r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H</a:t>
            </a:r>
          </a:p>
          <a:p>
            <a:pPr indent="-444500">
              <a:lnSpc>
                <a:spcPct val="90000"/>
              </a:lnSpc>
            </a:pPr>
            <a:r>
              <a:rPr lang="nl-NL" dirty="0"/>
              <a:t>Hoeveel slagen mogelijk?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8DA5DF60-066E-49FD-9370-57942164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044" y="2747457"/>
            <a:ext cx="1279655" cy="182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B2144D1-3E38-437F-B6C9-87944115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42" y="756433"/>
            <a:ext cx="6085703" cy="194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AA72C650-8133-4D90-B054-0A016CC59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14" y="4678068"/>
            <a:ext cx="6288131" cy="19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475EFA7D-132D-4F22-A4B1-730438AB9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67" y="2747457"/>
            <a:ext cx="1210809" cy="182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0A2C462C-8529-4A30-8A63-5BCDEA2E169C}"/>
              </a:ext>
            </a:extLst>
          </p:cNvPr>
          <p:cNvSpPr/>
          <p:nvPr/>
        </p:nvSpPr>
        <p:spPr bwMode="auto">
          <a:xfrm>
            <a:off x="7594748" y="6101567"/>
            <a:ext cx="2664296" cy="510778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00000"/>
                </a:solidFill>
                <a:latin typeface="+mj-lt"/>
              </a:rPr>
              <a:t>9-10 slagen</a:t>
            </a:r>
          </a:p>
        </p:txBody>
      </p:sp>
    </p:spTree>
    <p:extLst>
      <p:ext uri="{BB962C8B-B14F-4D97-AF65-F5344CB8AC3E}">
        <p14:creationId xmlns:p14="http://schemas.microsoft.com/office/powerpoint/2010/main" val="4160469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Inleiding afspelen troefcontract (2)</a:t>
            </a:r>
          </a:p>
        </p:txBody>
      </p:sp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3C02D996-3653-4B67-9BA2-EDFDD47E5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183" y="693059"/>
            <a:ext cx="5729817" cy="4525962"/>
          </a:xfrm>
        </p:spPr>
        <p:txBody>
          <a:bodyPr/>
          <a:lstStyle/>
          <a:p>
            <a:r>
              <a:rPr lang="nl-NL" dirty="0"/>
              <a:t>Je bent leider in </a:t>
            </a:r>
            <a:br>
              <a:rPr lang="nl-NL" dirty="0"/>
            </a:br>
            <a:r>
              <a:rPr lang="nl-NL" dirty="0"/>
              <a:t>een ♠-contract</a:t>
            </a:r>
          </a:p>
          <a:p>
            <a:r>
              <a:rPr lang="nl-NL" dirty="0"/>
              <a:t>Uitkomst West </a:t>
            </a:r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/>
              <a:t>A</a:t>
            </a:r>
          </a:p>
          <a:p>
            <a:r>
              <a:rPr lang="nl-NL" dirty="0"/>
              <a:t>Waar extra slag?</a:t>
            </a:r>
          </a:p>
          <a:p>
            <a:pPr lvl="1"/>
            <a:r>
              <a:rPr lang="nl-NL" dirty="0"/>
              <a:t>ruiten</a:t>
            </a:r>
          </a:p>
          <a:p>
            <a:pPr lvl="2"/>
            <a:r>
              <a:rPr lang="nl-NL" dirty="0"/>
              <a:t>snit op </a:t>
            </a:r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H</a:t>
            </a:r>
          </a:p>
          <a:p>
            <a:r>
              <a:rPr lang="nl-NL" dirty="0"/>
              <a:t>Hoe kom je in de dummy?</a:t>
            </a:r>
          </a:p>
          <a:p>
            <a:pPr lvl="1"/>
            <a:r>
              <a:rPr lang="nl-NL" dirty="0"/>
              <a:t>♠H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8DA5DF60-066E-49FD-9370-57942164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044" y="2747457"/>
            <a:ext cx="1279655" cy="182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1C644CF-4A64-4964-91B5-BAFED53DA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16" y="774814"/>
            <a:ext cx="6018077" cy="190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878DBA74-93BB-4341-8CE5-137CF1E54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88" y="4652353"/>
            <a:ext cx="5997605" cy="19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B52BB546-024F-4248-A679-936270C39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809" y="2728262"/>
            <a:ext cx="1199646" cy="180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fgeronde rechthoek 20">
            <a:extLst>
              <a:ext uri="{FF2B5EF4-FFF2-40B4-BE49-F238E27FC236}">
                <a16:creationId xmlns:a16="http://schemas.microsoft.com/office/drawing/2014/main" id="{234D7D6E-E956-48A2-BB26-605B0DA1E735}"/>
              </a:ext>
            </a:extLst>
          </p:cNvPr>
          <p:cNvSpPr/>
          <p:nvPr/>
        </p:nvSpPr>
        <p:spPr bwMode="auto">
          <a:xfrm>
            <a:off x="366183" y="5031530"/>
            <a:ext cx="4297363" cy="1683761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40D0F"/>
              </a:buClr>
            </a:pPr>
            <a:r>
              <a:rPr lang="nl-NL" sz="2400" dirty="0">
                <a:solidFill>
                  <a:srgbClr val="000000"/>
                </a:solidFill>
                <a:latin typeface="+mj-lt"/>
              </a:rPr>
              <a:t>Soms troeftrekken uitstellen of onderbreken om een extra slag te ontwikkelen</a:t>
            </a:r>
          </a:p>
        </p:txBody>
      </p:sp>
    </p:spTree>
    <p:extLst>
      <p:ext uri="{BB962C8B-B14F-4D97-AF65-F5344CB8AC3E}">
        <p14:creationId xmlns:p14="http://schemas.microsoft.com/office/powerpoint/2010/main" val="3001468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Inleiding afspelen troefcontract (3)</a:t>
            </a:r>
          </a:p>
        </p:txBody>
      </p:sp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3C02D996-3653-4B67-9BA2-EDFDD47E5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183" y="693059"/>
            <a:ext cx="5729817" cy="4525962"/>
          </a:xfrm>
        </p:spPr>
        <p:txBody>
          <a:bodyPr/>
          <a:lstStyle/>
          <a:p>
            <a:r>
              <a:rPr lang="nl-NL" dirty="0"/>
              <a:t>Je bent leider in </a:t>
            </a:r>
            <a:br>
              <a:rPr lang="nl-NL" dirty="0"/>
            </a:br>
            <a:r>
              <a:rPr lang="nl-NL" dirty="0"/>
              <a:t>een ♠-contract</a:t>
            </a:r>
          </a:p>
          <a:p>
            <a:r>
              <a:rPr lang="nl-NL" dirty="0"/>
              <a:t>Uitkomst West </a:t>
            </a:r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/>
              <a:t>A</a:t>
            </a:r>
          </a:p>
          <a:p>
            <a:r>
              <a:rPr lang="nl-NL" dirty="0"/>
              <a:t>Hoeveel slagen zeker?</a:t>
            </a:r>
          </a:p>
          <a:p>
            <a:pPr lvl="1"/>
            <a:r>
              <a:rPr lang="nl-NL" dirty="0"/>
              <a:t>9</a:t>
            </a:r>
          </a:p>
          <a:p>
            <a:r>
              <a:rPr lang="nl-NL" dirty="0"/>
              <a:t>Waar extra slag?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5 introeven in de dummy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8DA5DF60-066E-49FD-9370-57942164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044" y="2747457"/>
            <a:ext cx="1279655" cy="182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fgeronde rechthoek 20">
            <a:extLst>
              <a:ext uri="{FF2B5EF4-FFF2-40B4-BE49-F238E27FC236}">
                <a16:creationId xmlns:a16="http://schemas.microsoft.com/office/drawing/2014/main" id="{234D7D6E-E956-48A2-BB26-605B0DA1E735}"/>
              </a:ext>
            </a:extLst>
          </p:cNvPr>
          <p:cNvSpPr/>
          <p:nvPr/>
        </p:nvSpPr>
        <p:spPr bwMode="auto">
          <a:xfrm>
            <a:off x="402892" y="4878746"/>
            <a:ext cx="4297363" cy="1683761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40D0F"/>
              </a:buClr>
            </a:pPr>
            <a:r>
              <a:rPr lang="nl-NL" sz="2400" dirty="0">
                <a:solidFill>
                  <a:srgbClr val="000000"/>
                </a:solidFill>
              </a:rPr>
              <a:t>Soms troeftrekken uitstellen om een </a:t>
            </a:r>
            <a:r>
              <a:rPr lang="nl-NL" sz="2400" dirty="0" err="1">
                <a:solidFill>
                  <a:srgbClr val="000000"/>
                </a:solidFill>
              </a:rPr>
              <a:t>introever</a:t>
            </a:r>
            <a:r>
              <a:rPr lang="nl-NL" sz="2400" dirty="0">
                <a:solidFill>
                  <a:srgbClr val="000000"/>
                </a:solidFill>
              </a:rPr>
              <a:t> te maken in de ‘korte hand’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3EA4FD6-9C8B-4584-A0E4-19970099D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721" y="704775"/>
            <a:ext cx="6126387" cy="203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F2FA170E-E9B4-4A7B-B64D-60C7AAD24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721" y="4725964"/>
            <a:ext cx="6126387" cy="198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A6E0827-DDF0-40C3-A4EE-647B12D22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20" y="2811247"/>
            <a:ext cx="1168469" cy="17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26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 bwMode="auto">
          <a:xfrm>
            <a:off x="2063552" y="1053184"/>
            <a:ext cx="8064896" cy="4464049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0350" indent="95250">
              <a:lnSpc>
                <a:spcPct val="120000"/>
              </a:lnSpc>
              <a:spcBef>
                <a:spcPct val="75000"/>
              </a:spcBef>
              <a:buClr>
                <a:srgbClr val="C40D0F"/>
              </a:buClr>
              <a:defRPr/>
            </a:pPr>
            <a:r>
              <a:rPr lang="nl-NL" sz="3000" b="1" kern="0" dirty="0">
                <a:solidFill>
                  <a:srgbClr val="000000"/>
                </a:solidFill>
                <a:latin typeface="+mj-lt"/>
                <a:cs typeface="Arial"/>
              </a:rPr>
              <a:t>Stappenplan troefcontract</a:t>
            </a:r>
          </a:p>
          <a:p>
            <a:pPr marL="1179513" lvl="1" indent="-644525">
              <a:lnSpc>
                <a:spcPct val="120000"/>
              </a:lnSpc>
              <a:spcBef>
                <a:spcPct val="70000"/>
              </a:spcBef>
              <a:buClr>
                <a:srgbClr val="33335C"/>
              </a:buClr>
              <a:buFont typeface="Wingdings" pitchFamily="2" charset="2"/>
              <a:buAutoNum type="arabicPeriod"/>
              <a:defRPr/>
            </a:pPr>
            <a:r>
              <a:rPr lang="nl-NL" sz="2400" kern="0" dirty="0">
                <a:solidFill>
                  <a:srgbClr val="000000"/>
                </a:solidFill>
                <a:latin typeface="+mj-lt"/>
                <a:cs typeface="Arial"/>
              </a:rPr>
              <a:t>Meestal beginnen met troeftrekken</a:t>
            </a:r>
          </a:p>
          <a:p>
            <a:pPr marL="1179513" lvl="1" indent="-644525">
              <a:lnSpc>
                <a:spcPct val="120000"/>
              </a:lnSpc>
              <a:buClr>
                <a:srgbClr val="33335C"/>
              </a:buClr>
              <a:buFont typeface="Wingdings" pitchFamily="2" charset="2"/>
              <a:buAutoNum type="arabicPeriod"/>
              <a:defRPr/>
            </a:pPr>
            <a:r>
              <a:rPr lang="nl-NL" sz="2400" kern="0" dirty="0">
                <a:solidFill>
                  <a:srgbClr val="000000"/>
                </a:solidFill>
                <a:latin typeface="+mj-lt"/>
                <a:cs typeface="Arial"/>
              </a:rPr>
              <a:t>Daarna plan om zoveel mogelijk slagen te maken</a:t>
            </a:r>
          </a:p>
          <a:p>
            <a:pPr marL="1636713" lvl="2" indent="-466725">
              <a:lnSpc>
                <a:spcPct val="120000"/>
              </a:lnSpc>
              <a:buClr>
                <a:srgbClr val="33335C"/>
              </a:buClr>
              <a:buFont typeface="Wingdings" panose="05000000000000000000" pitchFamily="2" charset="2"/>
              <a:buChar char="Ø"/>
              <a:tabLst>
                <a:tab pos="1254125" algn="l"/>
              </a:tabLst>
              <a:defRPr/>
            </a:pPr>
            <a:r>
              <a:rPr lang="nl-NL" sz="2200" kern="0" dirty="0">
                <a:solidFill>
                  <a:srgbClr val="000000"/>
                </a:solidFill>
                <a:latin typeface="+mj-lt"/>
                <a:cs typeface="Arial"/>
              </a:rPr>
              <a:t>lengteslagen, snijden of aftroevers</a:t>
            </a:r>
          </a:p>
          <a:p>
            <a:pPr marL="1636713" lvl="2" indent="-466725">
              <a:lnSpc>
                <a:spcPct val="120000"/>
              </a:lnSpc>
              <a:buClr>
                <a:srgbClr val="33335C"/>
              </a:buClr>
              <a:buFont typeface="Wingdings" panose="05000000000000000000" pitchFamily="2" charset="2"/>
              <a:buChar char="Ø"/>
              <a:tabLst>
                <a:tab pos="1254125" algn="l"/>
              </a:tabLst>
              <a:defRPr/>
            </a:pPr>
            <a:r>
              <a:rPr lang="nl-NL" sz="2200" kern="0" dirty="0">
                <a:solidFill>
                  <a:srgbClr val="000000"/>
                </a:solidFill>
                <a:latin typeface="+mj-lt"/>
                <a:cs typeface="Arial"/>
              </a:rPr>
              <a:t>soms troeftrekken uitstellen om in de hand met de minste troeven (korte kant) een aftroever te maken</a:t>
            </a:r>
          </a:p>
          <a:p>
            <a:pPr marL="1636713" lvl="2" indent="-382588">
              <a:spcBef>
                <a:spcPct val="70000"/>
              </a:spcBef>
              <a:buClr>
                <a:srgbClr val="C40D0F"/>
              </a:buClr>
              <a:buFont typeface="Arial" panose="020B0604020202020204" pitchFamily="34" charset="0"/>
              <a:buChar char="•"/>
              <a:defRPr/>
            </a:pPr>
            <a:endParaRPr lang="nl-NL" sz="2800" kern="0" dirty="0">
              <a:solidFill>
                <a:srgbClr val="000000"/>
              </a:solidFill>
              <a:latin typeface="Verdana"/>
              <a:cs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Afspelen troefcontract samenvatting</a:t>
            </a:r>
          </a:p>
        </p:txBody>
      </p:sp>
    </p:spTree>
    <p:extLst>
      <p:ext uri="{BB962C8B-B14F-4D97-AF65-F5344CB8AC3E}">
        <p14:creationId xmlns:p14="http://schemas.microsoft.com/office/powerpoint/2010/main" val="3412555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Herhaling (1)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199DBEF0-2AAF-40FB-B318-3C135F77F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812" y="764704"/>
            <a:ext cx="4669103" cy="4525962"/>
          </a:xfrm>
        </p:spPr>
        <p:txBody>
          <a:bodyPr/>
          <a:lstStyle/>
          <a:p>
            <a:r>
              <a:rPr lang="nl-NL" dirty="0"/>
              <a:t>Hoeveel vaste slagen?</a:t>
            </a:r>
          </a:p>
          <a:p>
            <a:pPr lvl="1"/>
            <a:r>
              <a:rPr lang="nl-NL" dirty="0"/>
              <a:t>0</a:t>
            </a:r>
          </a:p>
          <a:p>
            <a:r>
              <a:rPr lang="nl-NL" dirty="0"/>
              <a:t>Hoeveel slagen ontwikkelen?</a:t>
            </a:r>
          </a:p>
          <a:p>
            <a:pPr lvl="1"/>
            <a:r>
              <a:rPr lang="nl-NL" dirty="0"/>
              <a:t>3</a:t>
            </a:r>
          </a:p>
          <a:p>
            <a:r>
              <a:rPr lang="nl-NL" dirty="0"/>
              <a:t>Welke kaart eerst?</a:t>
            </a:r>
          </a:p>
          <a:p>
            <a:pPr lvl="1"/>
            <a:r>
              <a:rPr lang="nl-NL" dirty="0"/>
              <a:t>♣B</a:t>
            </a:r>
            <a:br>
              <a:rPr lang="nl-NL" dirty="0"/>
            </a:br>
            <a:r>
              <a:rPr lang="nl-NL" dirty="0" err="1"/>
              <a:t>honneur</a:t>
            </a:r>
            <a:r>
              <a:rPr lang="nl-NL" dirty="0"/>
              <a:t> korte kant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FAEEF2B-87F8-4D77-8261-8E3E89121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359" y="764704"/>
            <a:ext cx="1796746" cy="212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C3DE45F2-2EDF-4420-978A-2FCA19CEA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43" y="4720430"/>
            <a:ext cx="2308512" cy="194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4DAB18A4-A277-4A4B-8721-2DE5DB44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348" y="2866112"/>
            <a:ext cx="2102912" cy="184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5A422CEA-A583-4D61-B120-797D74D99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994" y="2753641"/>
            <a:ext cx="1899444" cy="190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E87BAA69-D81B-461D-BEBA-C165CFA8DCC8}"/>
              </a:ext>
            </a:extLst>
          </p:cNvPr>
          <p:cNvGrpSpPr/>
          <p:nvPr/>
        </p:nvGrpSpPr>
        <p:grpSpPr>
          <a:xfrm>
            <a:off x="7848385" y="2886576"/>
            <a:ext cx="1665027" cy="1734091"/>
            <a:chOff x="7855354" y="2866112"/>
            <a:chExt cx="1665027" cy="1734091"/>
          </a:xfrm>
        </p:grpSpPr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id="{FF252991-9A2F-479F-B6ED-FC5312604257}"/>
                </a:ext>
              </a:extLst>
            </p:cNvPr>
            <p:cNvSpPr/>
            <p:nvPr/>
          </p:nvSpPr>
          <p:spPr bwMode="auto">
            <a:xfrm>
              <a:off x="7855354" y="2866761"/>
              <a:ext cx="1665027" cy="1733442"/>
            </a:xfrm>
            <a:prstGeom prst="roundRect">
              <a:avLst/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B25D7B7A-E44E-462A-9360-1AB767251E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4262" y="3320830"/>
              <a:ext cx="512860" cy="81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FEE78966-2282-4EEA-92A1-9A56B6BEE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0028" y="2866112"/>
              <a:ext cx="521408" cy="81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>
              <a:extLst>
                <a:ext uri="{FF2B5EF4-FFF2-40B4-BE49-F238E27FC236}">
                  <a16:creationId xmlns:a16="http://schemas.microsoft.com/office/drawing/2014/main" id="{41B19BC1-3CC3-405E-A9CE-AC1802C58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340" y="3378625"/>
              <a:ext cx="529954" cy="816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8A87CB90-9FDA-414E-9011-4EA44B0577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5026" y="3787100"/>
              <a:ext cx="525682" cy="807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7530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95BA3-91D5-46D0-79DF-608722BD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Troeven (af-)tellen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9B1D43-6AB0-E6FE-0BB1-4E63923A0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9911" y="1195387"/>
            <a:ext cx="10972800" cy="5273145"/>
          </a:xfrm>
        </p:spPr>
        <p:txBody>
          <a:bodyPr/>
          <a:lstStyle/>
          <a:p>
            <a:r>
              <a:rPr lang="nl-NL" b="1" dirty="0"/>
              <a:t>13 troeven in het spel</a:t>
            </a:r>
          </a:p>
          <a:p>
            <a:r>
              <a:rPr lang="nl-NL" b="1" dirty="0"/>
              <a:t>Tel je eigen troeven			Bij tegenpartij? 13-..=</a:t>
            </a:r>
            <a:r>
              <a:rPr lang="nl-NL" sz="2800" b="1" dirty="0">
                <a:solidFill>
                  <a:srgbClr val="FF0000"/>
                </a:solidFill>
              </a:rPr>
              <a:t>?</a:t>
            </a:r>
            <a:r>
              <a:rPr lang="nl-NL" b="1" dirty="0"/>
              <a:t> troeven</a:t>
            </a:r>
          </a:p>
          <a:p>
            <a:r>
              <a:rPr lang="nl-NL" b="1" dirty="0">
                <a:solidFill>
                  <a:srgbClr val="FF0000"/>
                </a:solidFill>
              </a:rPr>
              <a:t>LET OP  BEKENNEN</a:t>
            </a:r>
          </a:p>
          <a:p>
            <a:r>
              <a:rPr lang="nl-NL" dirty="0"/>
              <a:t>Voorbeeld1: je hebt zelf 8 troeven                   	</a:t>
            </a:r>
          </a:p>
          <a:p>
            <a:r>
              <a:rPr lang="nl-NL" dirty="0" err="1"/>
              <a:t>Tp</a:t>
            </a:r>
            <a:r>
              <a:rPr lang="nl-NL" dirty="0"/>
              <a:t> heeft 13-8=			5 troeven bij </a:t>
            </a:r>
            <a:r>
              <a:rPr lang="nl-NL" dirty="0" err="1"/>
              <a:t>tp</a:t>
            </a:r>
            <a:r>
              <a:rPr lang="nl-NL" dirty="0"/>
              <a:t>				</a:t>
            </a:r>
          </a:p>
          <a:p>
            <a:r>
              <a:rPr lang="nl-NL" dirty="0"/>
              <a:t>Na ronde 1 tr.tr: 5-2=	3 troeven over bij </a:t>
            </a:r>
            <a:r>
              <a:rPr lang="nl-NL" dirty="0" err="1"/>
              <a:t>tp</a:t>
            </a:r>
            <a:r>
              <a:rPr lang="nl-NL" dirty="0"/>
              <a:t>			</a:t>
            </a:r>
          </a:p>
          <a:p>
            <a:r>
              <a:rPr lang="nl-NL" dirty="0"/>
              <a:t>Na ronde 2 tr.tr: 3-2=	1 troef over bij </a:t>
            </a:r>
            <a:r>
              <a:rPr lang="nl-NL" dirty="0" err="1"/>
              <a:t>tp</a:t>
            </a:r>
            <a:r>
              <a:rPr lang="nl-NL" dirty="0"/>
              <a:t>			</a:t>
            </a:r>
          </a:p>
          <a:p>
            <a:r>
              <a:rPr lang="nl-NL" dirty="0"/>
              <a:t>Na ronde 3 tr.tr: 1-1=0	</a:t>
            </a:r>
            <a:r>
              <a:rPr lang="nl-NL" dirty="0" err="1"/>
              <a:t>tp</a:t>
            </a:r>
            <a:r>
              <a:rPr lang="nl-NL" dirty="0"/>
              <a:t> heeft geen troeven meer			</a:t>
            </a:r>
          </a:p>
        </p:txBody>
      </p:sp>
    </p:spTree>
    <p:extLst>
      <p:ext uri="{BB962C8B-B14F-4D97-AF65-F5344CB8AC3E}">
        <p14:creationId xmlns:p14="http://schemas.microsoft.com/office/powerpoint/2010/main" val="28284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F03C2-411A-3191-FB98-D8BF3E473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095A6-5647-84A5-AB68-B986F3174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Troeven (af-)tellen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60A8F1-6887-C948-BEF5-9D3E97968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9911" y="1195387"/>
            <a:ext cx="10972800" cy="5273145"/>
          </a:xfrm>
        </p:spPr>
        <p:txBody>
          <a:bodyPr/>
          <a:lstStyle/>
          <a:p>
            <a:r>
              <a:rPr lang="nl-NL" b="1" dirty="0"/>
              <a:t>13 troeven in het spel</a:t>
            </a:r>
          </a:p>
          <a:p>
            <a:r>
              <a:rPr lang="nl-NL" b="1" dirty="0"/>
              <a:t>Tel je eigen troeven			Bij tegenpartij? 13-..=</a:t>
            </a:r>
            <a:r>
              <a:rPr lang="nl-NL" sz="2800" b="1" dirty="0">
                <a:solidFill>
                  <a:srgbClr val="FF0000"/>
                </a:solidFill>
              </a:rPr>
              <a:t>?</a:t>
            </a:r>
            <a:r>
              <a:rPr lang="nl-NL" b="1" dirty="0"/>
              <a:t> troeven</a:t>
            </a:r>
          </a:p>
          <a:p>
            <a:r>
              <a:rPr lang="nl-NL" b="1" dirty="0">
                <a:solidFill>
                  <a:srgbClr val="FF0000"/>
                </a:solidFill>
              </a:rPr>
              <a:t>LET OP  BEKENNEN</a:t>
            </a:r>
          </a:p>
          <a:p>
            <a:r>
              <a:rPr lang="nl-NL" dirty="0"/>
              <a:t>Voorbeeld2: je hebt zelf 9 troeven                   	</a:t>
            </a:r>
          </a:p>
          <a:p>
            <a:r>
              <a:rPr lang="nl-NL" dirty="0" err="1"/>
              <a:t>Tp</a:t>
            </a:r>
            <a:r>
              <a:rPr lang="nl-NL" dirty="0"/>
              <a:t> heeft 13-9=			4 troeven					</a:t>
            </a:r>
          </a:p>
          <a:p>
            <a:r>
              <a:rPr lang="nl-NL" dirty="0"/>
              <a:t>Na ronde 1 tr.tr: 4-2=	2 troeven over bij </a:t>
            </a:r>
            <a:r>
              <a:rPr lang="nl-NL" dirty="0" err="1"/>
              <a:t>tp</a:t>
            </a:r>
            <a:r>
              <a:rPr lang="nl-NL" dirty="0"/>
              <a:t>		</a:t>
            </a:r>
          </a:p>
          <a:p>
            <a:r>
              <a:rPr lang="nl-NL" dirty="0"/>
              <a:t>Na ronde 2 tr.tr</a:t>
            </a:r>
            <a:r>
              <a:rPr lang="nl-NL"/>
              <a:t>: 2-2=0 	tp</a:t>
            </a:r>
            <a:r>
              <a:rPr lang="nl-NL" dirty="0"/>
              <a:t> heeft geen troeven meer	</a:t>
            </a:r>
          </a:p>
          <a:p>
            <a:r>
              <a:rPr lang="nl-NL" dirty="0"/>
              <a:t>3</a:t>
            </a:r>
            <a:r>
              <a:rPr lang="nl-NL" baseline="30000" dirty="0"/>
              <a:t>E</a:t>
            </a:r>
            <a:r>
              <a:rPr lang="nl-NL" dirty="0"/>
              <a:t> ronde tr.tr 			NIET NODIG			</a:t>
            </a:r>
          </a:p>
        </p:txBody>
      </p:sp>
    </p:spTree>
    <p:extLst>
      <p:ext uri="{BB962C8B-B14F-4D97-AF65-F5344CB8AC3E}">
        <p14:creationId xmlns:p14="http://schemas.microsoft.com/office/powerpoint/2010/main" val="1289589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Tafelopdracht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8813" y="800100"/>
            <a:ext cx="4297363" cy="4525962"/>
          </a:xfrm>
        </p:spPr>
        <p:txBody>
          <a:bodyPr/>
          <a:lstStyle/>
          <a:p>
            <a:r>
              <a:rPr lang="nl-NL" dirty="0"/>
              <a:t>Maak uit werkboek:</a:t>
            </a:r>
          </a:p>
          <a:p>
            <a:pPr lvl="1"/>
            <a:r>
              <a:rPr lang="nl-NL" dirty="0"/>
              <a:t>pag. 45</a:t>
            </a:r>
          </a:p>
          <a:p>
            <a:pPr lvl="2"/>
            <a:r>
              <a:rPr lang="nl-NL" dirty="0"/>
              <a:t>opgave 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602">
            <a:off x="5733032" y="773529"/>
            <a:ext cx="4281913" cy="55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6293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Werkboek 4A-4</a:t>
            </a:r>
          </a:p>
        </p:txBody>
      </p:sp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3C02D996-3653-4B67-9BA2-EDFDD47E5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879" y="545930"/>
            <a:ext cx="4804907" cy="4525962"/>
          </a:xfrm>
        </p:spPr>
        <p:txBody>
          <a:bodyPr/>
          <a:lstStyle/>
          <a:p>
            <a:r>
              <a:rPr lang="nl-NL" dirty="0"/>
              <a:t>Je bent leider in </a:t>
            </a:r>
            <a:br>
              <a:rPr lang="nl-NL" dirty="0"/>
            </a:br>
            <a:r>
              <a:rPr lang="nl-NL" dirty="0"/>
              <a:t>een ♠-contract</a:t>
            </a:r>
          </a:p>
          <a:p>
            <a:r>
              <a:rPr lang="nl-NL" dirty="0"/>
              <a:t>Uitkomst West </a:t>
            </a:r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/>
              <a:t>V</a:t>
            </a:r>
          </a:p>
          <a:p>
            <a:r>
              <a:rPr lang="nl-NL" dirty="0"/>
              <a:t>Welke kleur in slag 2</a:t>
            </a:r>
          </a:p>
          <a:p>
            <a:pPr lvl="1"/>
            <a:r>
              <a:rPr lang="nl-NL" dirty="0"/>
              <a:t>schoppen (troef)</a:t>
            </a:r>
          </a:p>
          <a:p>
            <a:r>
              <a:rPr lang="nl-NL" dirty="0"/>
              <a:t>Welke kleur als de troeven bij OW verwijderd zijn?</a:t>
            </a:r>
          </a:p>
          <a:p>
            <a:pPr lvl="1"/>
            <a:r>
              <a:rPr lang="nl-NL" dirty="0"/>
              <a:t>klaveren</a:t>
            </a:r>
          </a:p>
          <a:p>
            <a:pPr lvl="2"/>
            <a:r>
              <a:rPr lang="nl-NL" dirty="0"/>
              <a:t>3 slagen ontwikkelen</a:t>
            </a:r>
          </a:p>
          <a:p>
            <a:r>
              <a:rPr lang="nl-NL" dirty="0"/>
              <a:t>Hoeveel slagen kun je maken?</a:t>
            </a:r>
          </a:p>
          <a:p>
            <a:pPr lvl="1"/>
            <a:r>
              <a:rPr lang="nl-NL" dirty="0"/>
              <a:t>10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8DA5DF60-066E-49FD-9370-57942164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044" y="2747457"/>
            <a:ext cx="1279655" cy="182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252C515-758E-4B72-AFE6-980AF80A2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79" y="731107"/>
            <a:ext cx="6109542" cy="196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8B19E870-33A5-4F9D-8E70-05A826BE4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04" y="4620538"/>
            <a:ext cx="6007504" cy="201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5775D226-335F-47A3-8F20-D64103E1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315" y="2842945"/>
            <a:ext cx="1312034" cy="180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955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Spel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6179" y="1166019"/>
            <a:ext cx="5729817" cy="4525962"/>
          </a:xfrm>
        </p:spPr>
        <p:txBody>
          <a:bodyPr/>
          <a:lstStyle/>
          <a:p>
            <a:r>
              <a:rPr lang="nl-NL" dirty="0"/>
              <a:t>Noord is leider in een schoppencontract</a:t>
            </a:r>
          </a:p>
          <a:p>
            <a:r>
              <a:rPr lang="nl-NL" dirty="0"/>
              <a:t>Oost moet uitkomen</a:t>
            </a:r>
          </a:p>
          <a:p>
            <a:r>
              <a:rPr lang="nl-NL" dirty="0"/>
              <a:t>Zuid is de dummy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6060542" y="1340768"/>
            <a:ext cx="4355939" cy="3024337"/>
            <a:chOff x="4536541" y="1340767"/>
            <a:chExt cx="4355939" cy="3024337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541" y="1988840"/>
              <a:ext cx="1846485" cy="23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oelichting met afgeronde rechthoek 4"/>
            <p:cNvSpPr/>
            <p:nvPr/>
          </p:nvSpPr>
          <p:spPr bwMode="auto">
            <a:xfrm>
              <a:off x="5908432" y="1340767"/>
              <a:ext cx="2984048" cy="960331"/>
            </a:xfrm>
            <a:prstGeom prst="wedgeRoundRectCallout">
              <a:avLst>
                <a:gd name="adj1" fmla="val -54697"/>
                <a:gd name="adj2" fmla="val 7867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2200" i="1" dirty="0">
                  <a:latin typeface="Verdana" pitchFamily="34" charset="0"/>
                  <a:cs typeface="Arial" charset="0"/>
                </a:rPr>
                <a:t>Probeer 9 slagen te halen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594416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1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7710987" y="620713"/>
            <a:ext cx="4603789" cy="201143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lvl="1">
              <a:lnSpc>
                <a:spcPct val="90000"/>
              </a:lnSpc>
            </a:pPr>
            <a:r>
              <a:rPr lang="nl-NL" dirty="0"/>
              <a:t>Noord speelt </a:t>
            </a:r>
            <a:r>
              <a:rPr lang="nl-NL" dirty="0">
                <a:sym typeface="Symbol" panose="05050102010706020507" pitchFamily="18" charset="2"/>
              </a:rPr>
              <a:t> </a:t>
            </a:r>
            <a:r>
              <a:rPr lang="nl-NL" dirty="0"/>
              <a:t>troef. </a:t>
            </a:r>
          </a:p>
          <a:p>
            <a:pPr>
              <a:lnSpc>
                <a:spcPct val="90000"/>
              </a:lnSpc>
            </a:pPr>
            <a:r>
              <a:rPr lang="nl-NL" dirty="0"/>
              <a:t>Uitkomst</a:t>
            </a:r>
            <a:r>
              <a:rPr lang="nl-NL" b="1" dirty="0"/>
              <a:t> </a:t>
            </a:r>
            <a:r>
              <a:rPr lang="nl-NL" dirty="0"/>
              <a:t>: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l-NL" dirty="0">
                <a:sym typeface="Symbol" panose="05050102010706020507" pitchFamily="18" charset="2"/>
              </a:rPr>
              <a:t>H</a:t>
            </a: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Spelen</a:t>
            </a:r>
            <a:r>
              <a:rPr lang="nl-NL" b="1" dirty="0"/>
              <a:t> </a:t>
            </a:r>
            <a:endParaRPr lang="nl-NL" dirty="0"/>
          </a:p>
          <a:p>
            <a:pPr lvl="1">
              <a:lnSpc>
                <a:spcPct val="90000"/>
              </a:lnSpc>
            </a:pPr>
            <a:r>
              <a:rPr lang="nl-NL" dirty="0"/>
              <a:t>troeftrekken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later snit op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nl-NL" dirty="0">
                <a:sym typeface="Symbol" panose="05050102010706020507" pitchFamily="18" charset="2"/>
              </a:rPr>
              <a:t>V</a:t>
            </a:r>
            <a:r>
              <a:rPr lang="nl-NL" dirty="0"/>
              <a:t> </a:t>
            </a:r>
          </a:p>
          <a:p>
            <a:pPr>
              <a:lnSpc>
                <a:spcPct val="90000"/>
              </a:lnSpc>
            </a:pPr>
            <a:r>
              <a:rPr lang="nl-NL" dirty="0"/>
              <a:t>Resultaat: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9 slagen 	</a:t>
            </a:r>
          </a:p>
          <a:p>
            <a:pPr marL="0" indent="0">
              <a:buNone/>
            </a:pPr>
            <a:endParaRPr lang="nl-NL" kern="0" dirty="0">
              <a:sym typeface="Symbol" panose="05050102010706020507" pitchFamily="18" charset="2"/>
            </a:endParaRPr>
          </a:p>
          <a:p>
            <a:pPr lvl="1"/>
            <a:endParaRPr lang="nl-NL" kern="0" dirty="0">
              <a:sym typeface="Symbol" panose="05050102010706020507" pitchFamily="18" charset="2"/>
            </a:endParaRPr>
          </a:p>
          <a:p>
            <a:pPr lvl="1"/>
            <a:endParaRPr lang="nl-NL" kern="0" dirty="0"/>
          </a:p>
        </p:txBody>
      </p:sp>
      <p:pic>
        <p:nvPicPr>
          <p:cNvPr id="4" name="Afbeelding 3" descr="Afbeelding met tekst, schermopname, diagram&#10;&#10;Door AI gegenereerde inhoud is mogelijk onjuist.">
            <a:extLst>
              <a:ext uri="{FF2B5EF4-FFF2-40B4-BE49-F238E27FC236}">
                <a16:creationId xmlns:a16="http://schemas.microsoft.com/office/drawing/2014/main" id="{686A059A-8068-8266-3692-E8D753AE3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9" y="678237"/>
            <a:ext cx="7468642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99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Spel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6179" y="1166019"/>
            <a:ext cx="5729817" cy="4525962"/>
          </a:xfrm>
        </p:spPr>
        <p:txBody>
          <a:bodyPr/>
          <a:lstStyle/>
          <a:p>
            <a:r>
              <a:rPr lang="nl-NL" dirty="0"/>
              <a:t>Oost is leider in een hartencontract</a:t>
            </a:r>
          </a:p>
          <a:p>
            <a:r>
              <a:rPr lang="nl-NL" dirty="0"/>
              <a:t>Zuid moet uitkomen</a:t>
            </a:r>
          </a:p>
          <a:p>
            <a:r>
              <a:rPr lang="nl-NL" dirty="0"/>
              <a:t>West is de dummy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6060542" y="1340768"/>
            <a:ext cx="4355939" cy="3024337"/>
            <a:chOff x="4536541" y="1340767"/>
            <a:chExt cx="4355939" cy="3024337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541" y="1988840"/>
              <a:ext cx="1846485" cy="23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oelichting met afgeronde rechthoek 4"/>
            <p:cNvSpPr/>
            <p:nvPr/>
          </p:nvSpPr>
          <p:spPr bwMode="auto">
            <a:xfrm>
              <a:off x="5908432" y="1340767"/>
              <a:ext cx="2984048" cy="960331"/>
            </a:xfrm>
            <a:prstGeom prst="wedgeRoundRectCallout">
              <a:avLst>
                <a:gd name="adj1" fmla="val -54697"/>
                <a:gd name="adj2" fmla="val 7867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2200" i="1" dirty="0">
                  <a:latin typeface="Verdana" pitchFamily="34" charset="0"/>
                  <a:cs typeface="Arial" charset="0"/>
                </a:rPr>
                <a:t>Probeer 11 slagen te halen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05692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2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7710987" y="620713"/>
            <a:ext cx="4603789" cy="201143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lvl="1">
              <a:lnSpc>
                <a:spcPct val="90000"/>
              </a:lnSpc>
            </a:pPr>
            <a:endParaRPr lang="nl-NL" dirty="0"/>
          </a:p>
          <a:p>
            <a:pPr lvl="1">
              <a:lnSpc>
                <a:spcPct val="90000"/>
              </a:lnSpc>
            </a:pPr>
            <a:r>
              <a:rPr lang="nl-NL" dirty="0"/>
              <a:t>Oost speelt harten troef 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Uitkomst: </a:t>
            </a:r>
            <a:r>
              <a:rPr lang="nl-NL" dirty="0">
                <a:sym typeface="Symbol" panose="05050102010706020507" pitchFamily="18" charset="2"/>
              </a:rPr>
              <a:t>V</a:t>
            </a:r>
          </a:p>
          <a:p>
            <a:pPr>
              <a:lnSpc>
                <a:spcPct val="90000"/>
              </a:lnSpc>
            </a:pPr>
            <a:r>
              <a:rPr lang="nl-NL" dirty="0"/>
              <a:t>Spelen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Zodra aan slag 2 x troeftrekken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de rest gebruiken om </a:t>
            </a:r>
            <a:r>
              <a:rPr lang="nl-NL" dirty="0" err="1"/>
              <a:t>introevers</a:t>
            </a:r>
            <a:r>
              <a:rPr lang="nl-NL" dirty="0"/>
              <a:t> te maken</a:t>
            </a:r>
          </a:p>
          <a:p>
            <a:pPr>
              <a:lnSpc>
                <a:spcPct val="90000"/>
              </a:lnSpc>
            </a:pPr>
            <a:r>
              <a:rPr lang="nl-NL" dirty="0"/>
              <a:t>Resultaat: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11 slagen	</a:t>
            </a:r>
          </a:p>
          <a:p>
            <a:pPr marL="0" indent="0">
              <a:buNone/>
            </a:pPr>
            <a:endParaRPr lang="nl-NL" kern="0" dirty="0">
              <a:sym typeface="Symbol" panose="05050102010706020507" pitchFamily="18" charset="2"/>
            </a:endParaRPr>
          </a:p>
          <a:p>
            <a:pPr lvl="1"/>
            <a:endParaRPr lang="nl-NL" kern="0" dirty="0">
              <a:sym typeface="Symbol" panose="05050102010706020507" pitchFamily="18" charset="2"/>
            </a:endParaRPr>
          </a:p>
          <a:p>
            <a:pPr lvl="1"/>
            <a:endParaRPr lang="nl-NL" kern="0" dirty="0"/>
          </a:p>
        </p:txBody>
      </p:sp>
      <p:pic>
        <p:nvPicPr>
          <p:cNvPr id="5" name="Afbeelding 4" descr="Afbeelding met tekst, schermopname, diagram, nummer&#10;&#10;Door AI gegenereerde inhoud is mogelijk onjuist.">
            <a:extLst>
              <a:ext uri="{FF2B5EF4-FFF2-40B4-BE49-F238E27FC236}">
                <a16:creationId xmlns:a16="http://schemas.microsoft.com/office/drawing/2014/main" id="{F188846B-B08D-963F-C01D-AF78A1F49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5" y="620713"/>
            <a:ext cx="7468642" cy="60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68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Spel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6179" y="1166019"/>
            <a:ext cx="5729817" cy="4525962"/>
          </a:xfrm>
        </p:spPr>
        <p:txBody>
          <a:bodyPr/>
          <a:lstStyle/>
          <a:p>
            <a:r>
              <a:rPr lang="nl-NL" dirty="0"/>
              <a:t>Zuid is leider in een SA contract</a:t>
            </a:r>
          </a:p>
          <a:p>
            <a:r>
              <a:rPr lang="nl-NL" dirty="0"/>
              <a:t>West moet uitkomen</a:t>
            </a:r>
          </a:p>
          <a:p>
            <a:r>
              <a:rPr lang="nl-NL" dirty="0"/>
              <a:t>Noord is de dummy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6060542" y="1340768"/>
            <a:ext cx="4355939" cy="3024337"/>
            <a:chOff x="4536541" y="1340767"/>
            <a:chExt cx="4355939" cy="3024337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541" y="1988840"/>
              <a:ext cx="1846485" cy="23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oelichting met afgeronde rechthoek 4"/>
            <p:cNvSpPr/>
            <p:nvPr/>
          </p:nvSpPr>
          <p:spPr bwMode="auto">
            <a:xfrm>
              <a:off x="5908432" y="1340767"/>
              <a:ext cx="2984048" cy="960331"/>
            </a:xfrm>
            <a:prstGeom prst="wedgeRoundRectCallout">
              <a:avLst>
                <a:gd name="adj1" fmla="val -54697"/>
                <a:gd name="adj2" fmla="val 7867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2200" i="1" dirty="0">
                  <a:latin typeface="Verdana" pitchFamily="34" charset="0"/>
                  <a:cs typeface="Arial" charset="0"/>
                </a:rPr>
                <a:t>Probeer 9 slagen te halen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07962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3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7732889" y="620713"/>
            <a:ext cx="4581887" cy="540755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61950" lvl="1" indent="0">
              <a:lnSpc>
                <a:spcPct val="90000"/>
              </a:lnSpc>
              <a:buNone/>
            </a:pPr>
            <a:r>
              <a:rPr lang="nl-NL" dirty="0"/>
              <a:t>Bieden:</a:t>
            </a:r>
            <a:br>
              <a:rPr lang="nl-NL" dirty="0"/>
            </a:br>
            <a:r>
              <a:rPr lang="nl-NL" dirty="0"/>
              <a:t>Zuid speelt SA contract</a:t>
            </a:r>
          </a:p>
          <a:p>
            <a:pPr>
              <a:lnSpc>
                <a:spcPct val="90000"/>
              </a:lnSpc>
            </a:pPr>
            <a:r>
              <a:rPr lang="nl-NL" dirty="0"/>
              <a:t>Uitkomst: </a:t>
            </a:r>
            <a:r>
              <a:rPr lang="nl-NL" dirty="0">
                <a:sym typeface="Symbol" panose="05050102010706020507" pitchFamily="18" charset="2"/>
              </a:rPr>
              <a:t>2: </a:t>
            </a:r>
          </a:p>
          <a:p>
            <a:pPr>
              <a:lnSpc>
                <a:spcPct val="90000"/>
              </a:lnSpc>
            </a:pPr>
            <a:r>
              <a:rPr lang="nl-NL" dirty="0"/>
              <a:t>Spelen; slagen ontwikkelen in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schoppen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snit op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l-NL" dirty="0">
                <a:sym typeface="Symbol" panose="05050102010706020507" pitchFamily="18" charset="2"/>
              </a:rPr>
              <a:t>V</a:t>
            </a:r>
          </a:p>
          <a:p>
            <a:pPr lvl="1">
              <a:lnSpc>
                <a:spcPct val="90000"/>
              </a:lnSpc>
            </a:pPr>
            <a:r>
              <a:rPr lang="nl-NL" dirty="0">
                <a:sym typeface="Symbol" panose="05050102010706020507" pitchFamily="18" charset="2"/>
              </a:rPr>
              <a:t>naar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nl-NL" dirty="0">
                <a:sym typeface="Symbol" panose="05050102010706020507" pitchFamily="18" charset="2"/>
              </a:rPr>
              <a:t>V toe spelen</a:t>
            </a: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Resultaat 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misschien wel 10 slagen	</a:t>
            </a:r>
          </a:p>
          <a:p>
            <a:pPr marL="0" indent="0">
              <a:buNone/>
            </a:pPr>
            <a:endParaRPr lang="nl-NL" kern="0" dirty="0">
              <a:sym typeface="Symbol" panose="05050102010706020507" pitchFamily="18" charset="2"/>
            </a:endParaRPr>
          </a:p>
          <a:p>
            <a:pPr lvl="1"/>
            <a:endParaRPr lang="nl-NL" kern="0" dirty="0">
              <a:sym typeface="Symbol" panose="05050102010706020507" pitchFamily="18" charset="2"/>
            </a:endParaRPr>
          </a:p>
          <a:p>
            <a:pPr lvl="1"/>
            <a:endParaRPr lang="nl-NL" kern="0" dirty="0"/>
          </a:p>
        </p:txBody>
      </p:sp>
      <p:pic>
        <p:nvPicPr>
          <p:cNvPr id="4" name="Afbeelding 3" descr="Afbeelding met tekst, schermopname, diagram&#10;&#10;Door AI gegenereerde inhoud is mogelijk onjuist.">
            <a:extLst>
              <a:ext uri="{FF2B5EF4-FFF2-40B4-BE49-F238E27FC236}">
                <a16:creationId xmlns:a16="http://schemas.microsoft.com/office/drawing/2014/main" id="{B26C2EB3-D920-7BF2-7D15-319F9789E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6" y="699294"/>
            <a:ext cx="7497221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66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Herhaling (2)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5FA75A99-BEF5-436B-A6A9-E2E0CBBAF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812" y="764704"/>
            <a:ext cx="4669103" cy="4525962"/>
          </a:xfrm>
        </p:spPr>
        <p:txBody>
          <a:bodyPr/>
          <a:lstStyle/>
          <a:p>
            <a:r>
              <a:rPr lang="nl-NL" dirty="0">
                <a:latin typeface="+mj-lt"/>
              </a:rPr>
              <a:t>Hoeveel vast</a:t>
            </a:r>
            <a:r>
              <a:rPr lang="nl-NL" dirty="0">
                <a:latin typeface="+mj-lt"/>
                <a:ea typeface="Verdana" panose="020B0604030504040204" pitchFamily="34" charset="0"/>
              </a:rPr>
              <a:t>e </a:t>
            </a:r>
            <a:r>
              <a:rPr lang="nl-NL" dirty="0">
                <a:latin typeface="+mj-lt"/>
              </a:rPr>
              <a:t>slagen?</a:t>
            </a:r>
          </a:p>
          <a:p>
            <a:pPr lvl="1"/>
            <a:r>
              <a:rPr lang="nl-NL" dirty="0">
                <a:latin typeface="+mj-lt"/>
              </a:rPr>
              <a:t>1</a:t>
            </a:r>
          </a:p>
          <a:p>
            <a:r>
              <a:rPr lang="nl-NL" dirty="0">
                <a:latin typeface="+mj-lt"/>
              </a:rPr>
              <a:t>Hoeveel slagen ontwikkelen?</a:t>
            </a:r>
          </a:p>
          <a:p>
            <a:pPr lvl="1"/>
            <a:r>
              <a:rPr lang="nl-NL" dirty="0">
                <a:latin typeface="+mj-lt"/>
              </a:rPr>
              <a:t>1: ♣V kanskaart</a:t>
            </a:r>
          </a:p>
          <a:p>
            <a:r>
              <a:rPr lang="nl-NL" dirty="0">
                <a:latin typeface="+mj-lt"/>
              </a:rPr>
              <a:t>Welke kaart eerst?</a:t>
            </a:r>
          </a:p>
          <a:p>
            <a:pPr lvl="1"/>
            <a:r>
              <a:rPr lang="nl-NL" dirty="0">
                <a:latin typeface="+mj-lt"/>
              </a:rPr>
              <a:t>♣2 </a:t>
            </a:r>
            <a:r>
              <a:rPr lang="nl-NL" dirty="0">
                <a:latin typeface="+mj-lt"/>
                <a:sym typeface="Wingdings" panose="05000000000000000000" pitchFamily="2" charset="2"/>
              </a:rPr>
              <a:t> ♣V</a:t>
            </a:r>
            <a:br>
              <a:rPr lang="nl-NL" dirty="0">
                <a:latin typeface="+mj-lt"/>
              </a:rPr>
            </a:br>
            <a:endParaRPr lang="nl-NL" dirty="0">
              <a:latin typeface="+mj-lt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CC1D99-ABBC-40D5-8FE8-FFDE1AAD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61" y="764704"/>
            <a:ext cx="2089404" cy="20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DA5FB55-0A1D-4ACC-BBB2-F2E9AE116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706" y="4670480"/>
            <a:ext cx="1707808" cy="190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2A9180ED-2722-4D36-9E3B-422E54AE4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30" y="2691038"/>
            <a:ext cx="2148516" cy="197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D09E75ED-11C8-4919-B170-9282CB2DC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131" y="2738419"/>
            <a:ext cx="1991186" cy="187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fgeronde rechthoek 13">
            <a:extLst>
              <a:ext uri="{FF2B5EF4-FFF2-40B4-BE49-F238E27FC236}">
                <a16:creationId xmlns:a16="http://schemas.microsoft.com/office/drawing/2014/main" id="{293DE43E-EB15-4EA7-BA38-04589F28A74F}"/>
              </a:ext>
            </a:extLst>
          </p:cNvPr>
          <p:cNvSpPr/>
          <p:nvPr/>
        </p:nvSpPr>
        <p:spPr bwMode="auto">
          <a:xfrm>
            <a:off x="695325" y="4705112"/>
            <a:ext cx="3788308" cy="919401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00000"/>
                </a:solidFill>
                <a:latin typeface="+mj-lt"/>
              </a:rPr>
              <a:t>50% kans ♣H bij Oost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A83E03A3-D1FC-4615-9519-2171B3BC498A}"/>
              </a:ext>
            </a:extLst>
          </p:cNvPr>
          <p:cNvGrpSpPr/>
          <p:nvPr/>
        </p:nvGrpSpPr>
        <p:grpSpPr>
          <a:xfrm>
            <a:off x="7843095" y="2887225"/>
            <a:ext cx="1670317" cy="1733442"/>
            <a:chOff x="7843095" y="2887225"/>
            <a:chExt cx="1670317" cy="1733442"/>
          </a:xfrm>
        </p:grpSpPr>
        <p:sp>
          <p:nvSpPr>
            <p:cNvPr id="18" name="Rechthoek: afgeronde hoeken 17">
              <a:extLst>
                <a:ext uri="{FF2B5EF4-FFF2-40B4-BE49-F238E27FC236}">
                  <a16:creationId xmlns:a16="http://schemas.microsoft.com/office/drawing/2014/main" id="{14D411EA-D50C-403F-8192-2877D6878687}"/>
                </a:ext>
              </a:extLst>
            </p:cNvPr>
            <p:cNvSpPr/>
            <p:nvPr/>
          </p:nvSpPr>
          <p:spPr bwMode="auto">
            <a:xfrm>
              <a:off x="7848385" y="2887225"/>
              <a:ext cx="1665027" cy="1733442"/>
            </a:xfrm>
            <a:prstGeom prst="roundRect">
              <a:avLst/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9331CBEA-2EC1-4A14-96A9-DF435814DB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200" y="3853815"/>
              <a:ext cx="490125" cy="763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0">
              <a:extLst>
                <a:ext uri="{FF2B5EF4-FFF2-40B4-BE49-F238E27FC236}">
                  <a16:creationId xmlns:a16="http://schemas.microsoft.com/office/drawing/2014/main" id="{63542B9E-4458-4F89-B0EA-169851E5B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1733" y="3314448"/>
              <a:ext cx="490125" cy="763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1">
              <a:extLst>
                <a:ext uri="{FF2B5EF4-FFF2-40B4-BE49-F238E27FC236}">
                  <a16:creationId xmlns:a16="http://schemas.microsoft.com/office/drawing/2014/main" id="{5AF229BF-7960-4625-9EC5-5CCF655347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095" y="3285354"/>
              <a:ext cx="494142" cy="759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>
              <a:extLst>
                <a:ext uri="{FF2B5EF4-FFF2-40B4-BE49-F238E27FC236}">
                  <a16:creationId xmlns:a16="http://schemas.microsoft.com/office/drawing/2014/main" id="{4D9239D9-EE08-4640-8562-0C569C36B2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059" y="2926564"/>
              <a:ext cx="490125" cy="759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6687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Spel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6179" y="1166019"/>
            <a:ext cx="5729817" cy="4525962"/>
          </a:xfrm>
        </p:spPr>
        <p:txBody>
          <a:bodyPr/>
          <a:lstStyle/>
          <a:p>
            <a:r>
              <a:rPr lang="nl-NL" dirty="0"/>
              <a:t>West is leider in een SA contract</a:t>
            </a:r>
          </a:p>
          <a:p>
            <a:r>
              <a:rPr lang="nl-NL" dirty="0"/>
              <a:t>Noord moet uitkomen</a:t>
            </a:r>
          </a:p>
          <a:p>
            <a:r>
              <a:rPr lang="nl-NL" dirty="0"/>
              <a:t>Oost is de dummy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6060542" y="1340768"/>
            <a:ext cx="4355939" cy="3024337"/>
            <a:chOff x="4536541" y="1340767"/>
            <a:chExt cx="4355939" cy="3024337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541" y="1988840"/>
              <a:ext cx="1846485" cy="23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oelichting met afgeronde rechthoek 4"/>
            <p:cNvSpPr/>
            <p:nvPr/>
          </p:nvSpPr>
          <p:spPr bwMode="auto">
            <a:xfrm>
              <a:off x="5908432" y="1340767"/>
              <a:ext cx="2984048" cy="960331"/>
            </a:xfrm>
            <a:prstGeom prst="wedgeRoundRectCallout">
              <a:avLst>
                <a:gd name="adj1" fmla="val -54697"/>
                <a:gd name="adj2" fmla="val 7867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2200" i="1" dirty="0">
                  <a:latin typeface="Verdana" pitchFamily="34" charset="0"/>
                  <a:cs typeface="Arial" charset="0"/>
                </a:rPr>
                <a:t>Probeer 8 slagen te halen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813558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4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7710987" y="620713"/>
            <a:ext cx="4603789" cy="201143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kern="0" dirty="0"/>
              <a:t>Bieden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West speelt SA contract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Uitkomst</a:t>
            </a:r>
          </a:p>
          <a:p>
            <a:pPr lvl="1">
              <a:lnSpc>
                <a:spcPct val="90000"/>
              </a:lnSpc>
            </a:pPr>
            <a:r>
              <a:rPr lang="nl-NL" dirty="0">
                <a:sym typeface="Symbol" panose="05050102010706020507" pitchFamily="18" charset="2"/>
              </a:rPr>
              <a:t> 4 (langste kleur)</a:t>
            </a:r>
          </a:p>
          <a:p>
            <a:pPr>
              <a:lnSpc>
                <a:spcPct val="90000"/>
              </a:lnSpc>
            </a:pPr>
            <a:r>
              <a:rPr lang="nl-NL" dirty="0"/>
              <a:t>Spelen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West gaat klaveren ontwikkelen en later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snit op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♦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Resultaat: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 8 of 9 slagen	</a:t>
            </a:r>
          </a:p>
          <a:p>
            <a:pPr marL="0" indent="0">
              <a:buNone/>
            </a:pPr>
            <a:endParaRPr lang="nl-NL" kern="0" dirty="0">
              <a:sym typeface="Symbol" panose="05050102010706020507" pitchFamily="18" charset="2"/>
            </a:endParaRPr>
          </a:p>
          <a:p>
            <a:pPr lvl="1"/>
            <a:endParaRPr lang="nl-NL" kern="0" dirty="0">
              <a:sym typeface="Symbol" panose="05050102010706020507" pitchFamily="18" charset="2"/>
            </a:endParaRPr>
          </a:p>
          <a:p>
            <a:pPr lvl="1"/>
            <a:endParaRPr lang="nl-NL" kern="0" dirty="0"/>
          </a:p>
        </p:txBody>
      </p:sp>
      <p:pic>
        <p:nvPicPr>
          <p:cNvPr id="5" name="Afbeelding 4" descr="Afbeelding met tekst, schermopname, diagram&#10;&#10;Door AI gegenereerde inhoud is mogelijk onjuist.">
            <a:extLst>
              <a:ext uri="{FF2B5EF4-FFF2-40B4-BE49-F238E27FC236}">
                <a16:creationId xmlns:a16="http://schemas.microsoft.com/office/drawing/2014/main" id="{959E99F5-0D39-0ACD-9E72-E60F69A97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3" y="620713"/>
            <a:ext cx="7449590" cy="60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6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Spel 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6179" y="1166019"/>
            <a:ext cx="5729817" cy="4525962"/>
          </a:xfrm>
        </p:spPr>
        <p:txBody>
          <a:bodyPr/>
          <a:lstStyle/>
          <a:p>
            <a:r>
              <a:rPr lang="nl-NL" dirty="0"/>
              <a:t>Noord is leider in een SA contract</a:t>
            </a:r>
          </a:p>
          <a:p>
            <a:r>
              <a:rPr lang="nl-NL" dirty="0"/>
              <a:t>Oost moet uitkomen</a:t>
            </a:r>
          </a:p>
          <a:p>
            <a:r>
              <a:rPr lang="nl-NL" dirty="0"/>
              <a:t>Zuid is de dummy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6060542" y="1340768"/>
            <a:ext cx="4355939" cy="3024337"/>
            <a:chOff x="4536541" y="1340767"/>
            <a:chExt cx="4355939" cy="3024337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541" y="1988840"/>
              <a:ext cx="1846485" cy="23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oelichting met afgeronde rechthoek 4"/>
            <p:cNvSpPr/>
            <p:nvPr/>
          </p:nvSpPr>
          <p:spPr bwMode="auto">
            <a:xfrm>
              <a:off x="5908432" y="1340767"/>
              <a:ext cx="2984048" cy="960331"/>
            </a:xfrm>
            <a:prstGeom prst="wedgeRoundRectCallout">
              <a:avLst>
                <a:gd name="adj1" fmla="val -54697"/>
                <a:gd name="adj2" fmla="val 7867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2200" i="1" dirty="0">
                  <a:latin typeface="Verdana" pitchFamily="34" charset="0"/>
                  <a:cs typeface="Arial" charset="0"/>
                </a:rPr>
                <a:t>Probeer 8 slagen te halen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207257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5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7710987" y="620713"/>
            <a:ext cx="4603789" cy="201143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kern="0" dirty="0"/>
              <a:t>Bieden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Noord speelt SA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Uitkomst</a:t>
            </a:r>
          </a:p>
          <a:p>
            <a:pPr lvl="1">
              <a:lnSpc>
                <a:spcPct val="90000"/>
              </a:lnSpc>
            </a:pP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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nl-NL" dirty="0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nl-NL" dirty="0"/>
              <a:t>Spelen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schoppen en klaveren ontwikkelen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later: snit op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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Resultaat: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 8 slagen	</a:t>
            </a:r>
          </a:p>
          <a:p>
            <a:pPr marL="0" indent="0">
              <a:buNone/>
            </a:pPr>
            <a:endParaRPr lang="nl-NL" kern="0" dirty="0">
              <a:sym typeface="Symbol" panose="05050102010706020507" pitchFamily="18" charset="2"/>
            </a:endParaRPr>
          </a:p>
          <a:p>
            <a:pPr lvl="1"/>
            <a:endParaRPr lang="nl-NL" kern="0" dirty="0">
              <a:sym typeface="Symbol" panose="05050102010706020507" pitchFamily="18" charset="2"/>
            </a:endParaRPr>
          </a:p>
          <a:p>
            <a:pPr lvl="1"/>
            <a:endParaRPr lang="nl-NL" kern="0" dirty="0"/>
          </a:p>
        </p:txBody>
      </p:sp>
      <p:pic>
        <p:nvPicPr>
          <p:cNvPr id="4" name="Afbeelding 3" descr="Afbeelding met tekst, schermopname, diagram&#10;&#10;Door AI gegenereerde inhoud is mogelijk onjuist.">
            <a:extLst>
              <a:ext uri="{FF2B5EF4-FFF2-40B4-BE49-F238E27FC236}">
                <a16:creationId xmlns:a16="http://schemas.microsoft.com/office/drawing/2014/main" id="{03A96608-E07D-593E-926C-4C3C83887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" y="620713"/>
            <a:ext cx="7506748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70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Spel 6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6179" y="1166019"/>
            <a:ext cx="5729817" cy="4525962"/>
          </a:xfrm>
        </p:spPr>
        <p:txBody>
          <a:bodyPr/>
          <a:lstStyle/>
          <a:p>
            <a:r>
              <a:rPr lang="nl-NL" dirty="0"/>
              <a:t>Oost is leider in een SA contract</a:t>
            </a:r>
          </a:p>
          <a:p>
            <a:r>
              <a:rPr lang="nl-NL" dirty="0"/>
              <a:t>Zuid moet uitkomen</a:t>
            </a:r>
          </a:p>
          <a:p>
            <a:r>
              <a:rPr lang="nl-NL" dirty="0"/>
              <a:t>West is de dummy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6060542" y="1340768"/>
            <a:ext cx="4355939" cy="3024337"/>
            <a:chOff x="4536541" y="1340767"/>
            <a:chExt cx="4355939" cy="3024337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541" y="1988840"/>
              <a:ext cx="1846485" cy="23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oelichting met afgeronde rechthoek 4"/>
            <p:cNvSpPr/>
            <p:nvPr/>
          </p:nvSpPr>
          <p:spPr bwMode="auto">
            <a:xfrm>
              <a:off x="5908432" y="1340767"/>
              <a:ext cx="2984048" cy="960331"/>
            </a:xfrm>
            <a:prstGeom prst="wedgeRoundRectCallout">
              <a:avLst>
                <a:gd name="adj1" fmla="val -54697"/>
                <a:gd name="adj2" fmla="val 7867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2200" i="1" dirty="0">
                  <a:latin typeface="Verdana" pitchFamily="34" charset="0"/>
                  <a:cs typeface="Arial" charset="0"/>
                </a:rPr>
                <a:t>Probeer 9 slagen te halen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832158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6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7710987" y="620713"/>
            <a:ext cx="4603789" cy="201143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kern="0" dirty="0"/>
              <a:t>Bieden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Oost speelt SA </a:t>
            </a:r>
          </a:p>
          <a:p>
            <a:pPr>
              <a:lnSpc>
                <a:spcPct val="90000"/>
              </a:lnSpc>
            </a:pPr>
            <a:r>
              <a:rPr lang="nl-NL" dirty="0"/>
              <a:t>Uitkomst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Schoppen of harten?</a:t>
            </a:r>
          </a:p>
          <a:p>
            <a:pPr>
              <a:lnSpc>
                <a:spcPct val="90000"/>
              </a:lnSpc>
            </a:pPr>
            <a:r>
              <a:rPr lang="nl-NL" dirty="0"/>
              <a:t>Spelen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Slagen ontwikkelen in harten en klaveren. Snijden in schoppen en ruiten.</a:t>
            </a:r>
          </a:p>
          <a:p>
            <a:pPr>
              <a:lnSpc>
                <a:spcPct val="90000"/>
              </a:lnSpc>
            </a:pPr>
            <a:r>
              <a:rPr lang="nl-NL" dirty="0"/>
              <a:t>Resultaat: 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9 of 10 slagen	</a:t>
            </a:r>
          </a:p>
          <a:p>
            <a:pPr marL="0" indent="0">
              <a:buNone/>
            </a:pPr>
            <a:endParaRPr lang="nl-NL" kern="0" dirty="0">
              <a:sym typeface="Symbol" panose="05050102010706020507" pitchFamily="18" charset="2"/>
            </a:endParaRPr>
          </a:p>
          <a:p>
            <a:pPr lvl="1"/>
            <a:endParaRPr lang="nl-NL" kern="0" dirty="0">
              <a:sym typeface="Symbol" panose="05050102010706020507" pitchFamily="18" charset="2"/>
            </a:endParaRPr>
          </a:p>
          <a:p>
            <a:pPr lvl="1"/>
            <a:endParaRPr lang="nl-NL" kern="0" dirty="0"/>
          </a:p>
        </p:txBody>
      </p:sp>
      <p:pic>
        <p:nvPicPr>
          <p:cNvPr id="4" name="Afbeelding 3" descr="Afbeelding met tekst, schermopname, diagram&#10;&#10;Door AI gegenereerde inhoud is mogelijk onjuist.">
            <a:extLst>
              <a:ext uri="{FF2B5EF4-FFF2-40B4-BE49-F238E27FC236}">
                <a16:creationId xmlns:a16="http://schemas.microsoft.com/office/drawing/2014/main" id="{C2BD92E2-7823-1DA4-055F-FF7677415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6" y="678238"/>
            <a:ext cx="7382905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8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Spel 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6179" y="1166019"/>
            <a:ext cx="5729817" cy="4525962"/>
          </a:xfrm>
        </p:spPr>
        <p:txBody>
          <a:bodyPr/>
          <a:lstStyle/>
          <a:p>
            <a:r>
              <a:rPr lang="nl-NL" dirty="0"/>
              <a:t>Zuid is leider in een </a:t>
            </a:r>
            <a:r>
              <a:rPr lang="nl-NL" dirty="0">
                <a:sym typeface="Symbol" panose="05050102010706020507" pitchFamily="18" charset="2"/>
              </a:rPr>
              <a:t></a:t>
            </a:r>
            <a:r>
              <a:rPr lang="nl-NL" dirty="0"/>
              <a:t>contract</a:t>
            </a:r>
          </a:p>
          <a:p>
            <a:r>
              <a:rPr lang="nl-NL" dirty="0"/>
              <a:t>West moet uitkomen</a:t>
            </a:r>
          </a:p>
          <a:p>
            <a:r>
              <a:rPr lang="nl-NL" dirty="0"/>
              <a:t>Noord is de dummy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6060542" y="1340768"/>
            <a:ext cx="4355939" cy="3024337"/>
            <a:chOff x="4536541" y="1340767"/>
            <a:chExt cx="4355939" cy="3024337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541" y="1988840"/>
              <a:ext cx="1846485" cy="23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oelichting met afgeronde rechthoek 4"/>
            <p:cNvSpPr/>
            <p:nvPr/>
          </p:nvSpPr>
          <p:spPr bwMode="auto">
            <a:xfrm>
              <a:off x="5908432" y="1340767"/>
              <a:ext cx="2984048" cy="960331"/>
            </a:xfrm>
            <a:prstGeom prst="wedgeRoundRectCallout">
              <a:avLst>
                <a:gd name="adj1" fmla="val -54697"/>
                <a:gd name="adj2" fmla="val 7867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2200" i="1" dirty="0">
                  <a:latin typeface="Verdana" pitchFamily="34" charset="0"/>
                  <a:cs typeface="Arial" charset="0"/>
                </a:rPr>
                <a:t>Probeer 10 slagen te halen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83422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7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7710987" y="620713"/>
            <a:ext cx="4603789" cy="201143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kern="0" dirty="0"/>
              <a:t>Bieden</a:t>
            </a:r>
          </a:p>
          <a:p>
            <a:pPr lvl="1"/>
            <a:r>
              <a:rPr lang="nl-NL" dirty="0"/>
              <a:t>Zuid speelt </a:t>
            </a:r>
            <a:r>
              <a:rPr lang="nl-NL" dirty="0">
                <a:sym typeface="Symbol" panose="05050102010706020507" pitchFamily="18" charset="2"/>
              </a:rPr>
              <a:t></a:t>
            </a:r>
            <a:r>
              <a:rPr lang="nl-NL" dirty="0"/>
              <a:t> troef </a:t>
            </a:r>
          </a:p>
          <a:p>
            <a:pPr lvl="1"/>
            <a:r>
              <a:rPr lang="nl-NL" dirty="0"/>
              <a:t> Uitkomst: </a:t>
            </a:r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A</a:t>
            </a:r>
          </a:p>
          <a:p>
            <a:pPr marL="361950" lvl="1" indent="0">
              <a:buNone/>
            </a:pPr>
            <a:r>
              <a:rPr lang="nl-NL" dirty="0"/>
              <a:t>Spelen:</a:t>
            </a:r>
          </a:p>
          <a:p>
            <a:pPr lvl="1"/>
            <a:r>
              <a:rPr lang="nl-NL" dirty="0"/>
              <a:t>zodra aan slag: troef trekken</a:t>
            </a:r>
          </a:p>
          <a:p>
            <a:pPr lvl="1"/>
            <a:r>
              <a:rPr lang="nl-NL" dirty="0"/>
              <a:t>snit op </a:t>
            </a:r>
            <a:r>
              <a:rPr lang="nl-NL" dirty="0">
                <a:sym typeface="Symbol" panose="05050102010706020507" pitchFamily="18" charset="2"/>
              </a:rPr>
              <a:t>H</a:t>
            </a:r>
            <a:endParaRPr lang="nl-NL" dirty="0"/>
          </a:p>
          <a:p>
            <a:r>
              <a:rPr lang="nl-NL" dirty="0"/>
              <a:t>Resultaat </a:t>
            </a:r>
          </a:p>
          <a:p>
            <a:pPr lvl="1"/>
            <a:r>
              <a:rPr lang="nl-NL" dirty="0"/>
              <a:t>10 slagen 	</a:t>
            </a:r>
          </a:p>
          <a:p>
            <a:pPr lvl="1"/>
            <a:endParaRPr lang="nl-NL" kern="0" dirty="0">
              <a:sym typeface="Symbol" panose="05050102010706020507" pitchFamily="18" charset="2"/>
            </a:endParaRPr>
          </a:p>
          <a:p>
            <a:pPr lvl="1"/>
            <a:endParaRPr lang="nl-NL" kern="0" dirty="0"/>
          </a:p>
        </p:txBody>
      </p:sp>
      <p:pic>
        <p:nvPicPr>
          <p:cNvPr id="5" name="Afbeelding 4" descr="Afbeelding met tekst, schermopname, diagram&#10;&#10;Door AI gegenereerde inhoud is mogelijk onjuist.">
            <a:extLst>
              <a:ext uri="{FF2B5EF4-FFF2-40B4-BE49-F238E27FC236}">
                <a16:creationId xmlns:a16="http://schemas.microsoft.com/office/drawing/2014/main" id="{4FCC5259-CBDB-4675-8C6D-E5C85EE53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9" y="673472"/>
            <a:ext cx="7497221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96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Spel 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6179" y="1166019"/>
            <a:ext cx="5729817" cy="4525962"/>
          </a:xfrm>
        </p:spPr>
        <p:txBody>
          <a:bodyPr/>
          <a:lstStyle/>
          <a:p>
            <a:r>
              <a:rPr lang="nl-NL" dirty="0"/>
              <a:t>West is leider in een </a:t>
            </a:r>
            <a:r>
              <a:rPr lang="nl-NL" dirty="0">
                <a:sym typeface="Symbol" panose="05050102010706020507" pitchFamily="18" charset="2"/>
              </a:rPr>
              <a:t></a:t>
            </a:r>
            <a:r>
              <a:rPr lang="nl-NL" dirty="0"/>
              <a:t>contract</a:t>
            </a:r>
          </a:p>
          <a:p>
            <a:r>
              <a:rPr lang="nl-NL" dirty="0"/>
              <a:t>Noord moet uitkomen</a:t>
            </a:r>
          </a:p>
          <a:p>
            <a:r>
              <a:rPr lang="nl-NL" dirty="0"/>
              <a:t>oost is de dummy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6060542" y="1340768"/>
            <a:ext cx="4355939" cy="3024337"/>
            <a:chOff x="4536541" y="1340767"/>
            <a:chExt cx="4355939" cy="3024337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541" y="1988840"/>
              <a:ext cx="1846485" cy="23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oelichting met afgeronde rechthoek 4"/>
            <p:cNvSpPr/>
            <p:nvPr/>
          </p:nvSpPr>
          <p:spPr bwMode="auto">
            <a:xfrm>
              <a:off x="5908432" y="1340767"/>
              <a:ext cx="2984048" cy="960331"/>
            </a:xfrm>
            <a:prstGeom prst="wedgeRoundRectCallout">
              <a:avLst>
                <a:gd name="adj1" fmla="val -54697"/>
                <a:gd name="adj2" fmla="val 7867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2200" i="1" dirty="0">
                  <a:latin typeface="Verdana" pitchFamily="34" charset="0"/>
                  <a:cs typeface="Arial" charset="0"/>
                </a:rPr>
                <a:t>Probeer 10 slagen te halen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541229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8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7710987" y="620713"/>
            <a:ext cx="4603789" cy="201143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kern="0" dirty="0"/>
              <a:t>Bieden</a:t>
            </a:r>
          </a:p>
          <a:p>
            <a:pPr lvl="1"/>
            <a:r>
              <a:rPr lang="nl-NL" dirty="0"/>
              <a:t>West speelt </a:t>
            </a:r>
            <a:r>
              <a:rPr lang="nl-NL" dirty="0">
                <a:sym typeface="Symbol" panose="05050102010706020507" pitchFamily="18" charset="2"/>
              </a:rPr>
              <a:t></a:t>
            </a:r>
            <a:r>
              <a:rPr lang="nl-NL" dirty="0"/>
              <a:t> troef  </a:t>
            </a:r>
          </a:p>
          <a:p>
            <a:pPr lvl="1"/>
            <a:r>
              <a:rPr lang="nl-NL" dirty="0"/>
              <a:t>Uitkomst</a:t>
            </a:r>
            <a:r>
              <a:rPr lang="nl-NL" b="1" dirty="0"/>
              <a:t>: </a:t>
            </a:r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/>
              <a:t>H</a:t>
            </a:r>
          </a:p>
          <a:p>
            <a:r>
              <a:rPr lang="nl-NL" dirty="0"/>
              <a:t>Spelen</a:t>
            </a:r>
            <a:r>
              <a:rPr lang="nl-NL" b="1" dirty="0"/>
              <a:t> </a:t>
            </a:r>
            <a:endParaRPr lang="nl-NL" dirty="0"/>
          </a:p>
          <a:p>
            <a:pPr lvl="1"/>
            <a:r>
              <a:rPr lang="nl-NL" dirty="0"/>
              <a:t>3 x troef trekken</a:t>
            </a:r>
          </a:p>
          <a:p>
            <a:pPr lvl="1"/>
            <a:r>
              <a:rPr lang="nl-NL" dirty="0"/>
              <a:t>klaveren</a:t>
            </a:r>
          </a:p>
          <a:p>
            <a:pPr lvl="1"/>
            <a:r>
              <a:rPr lang="nl-NL" dirty="0"/>
              <a:t>op 4</a:t>
            </a:r>
            <a:r>
              <a:rPr lang="nl-NL" baseline="30000" dirty="0"/>
              <a:t>e</a:t>
            </a:r>
            <a:r>
              <a:rPr lang="nl-NL" dirty="0"/>
              <a:t> klaveren ruiten weg</a:t>
            </a:r>
          </a:p>
          <a:p>
            <a:r>
              <a:rPr lang="nl-NL" dirty="0"/>
              <a:t>Resultaat</a:t>
            </a:r>
            <a:r>
              <a:rPr lang="nl-NL" b="1" dirty="0"/>
              <a:t> </a:t>
            </a:r>
            <a:endParaRPr lang="nl-NL" dirty="0"/>
          </a:p>
          <a:p>
            <a:pPr lvl="1"/>
            <a:r>
              <a:rPr lang="nl-NL" dirty="0"/>
              <a:t>10 slagen 	</a:t>
            </a:r>
          </a:p>
          <a:p>
            <a:pPr marL="361950" lvl="1" indent="0">
              <a:buNone/>
            </a:pPr>
            <a:r>
              <a:rPr lang="nl-NL" dirty="0"/>
              <a:t>	</a:t>
            </a:r>
          </a:p>
          <a:p>
            <a:pPr lvl="1"/>
            <a:endParaRPr lang="nl-NL" kern="0" dirty="0">
              <a:sym typeface="Symbol" panose="05050102010706020507" pitchFamily="18" charset="2"/>
            </a:endParaRPr>
          </a:p>
          <a:p>
            <a:pPr lvl="1"/>
            <a:endParaRPr lang="nl-NL" kern="0" dirty="0"/>
          </a:p>
        </p:txBody>
      </p:sp>
      <p:pic>
        <p:nvPicPr>
          <p:cNvPr id="4" name="Afbeelding 3" descr="Afbeelding met tekst, schermopname, diagram, nummer&#10;&#10;Door AI gegenereerde inhoud is mogelijk onjuist.">
            <a:extLst>
              <a:ext uri="{FF2B5EF4-FFF2-40B4-BE49-F238E27FC236}">
                <a16:creationId xmlns:a16="http://schemas.microsoft.com/office/drawing/2014/main" id="{645AAC0D-70A0-E01F-DF07-603D5CBE8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1" y="699294"/>
            <a:ext cx="7440063" cy="596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07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Herhaling (3)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7A6FFC-790D-4D8D-9C80-53979158DE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B5DE99"/>
              </a:clrFrom>
              <a:clrTo>
                <a:srgbClr val="B5DE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9219" y="4640656"/>
            <a:ext cx="1907836" cy="1939633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6B7ADA44-CDE0-4DF5-A114-7C6346D84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139" y="2742516"/>
            <a:ext cx="1971693" cy="182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EFA9DB91-A1F7-41EB-B823-CBB3E1690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450" y="2675374"/>
            <a:ext cx="2020750" cy="182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593662E-D5FC-414A-8A90-905F2AF13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812" y="692150"/>
            <a:ext cx="5071005" cy="4525962"/>
          </a:xfrm>
        </p:spPr>
        <p:txBody>
          <a:bodyPr/>
          <a:lstStyle/>
          <a:p>
            <a:pPr lvl="0"/>
            <a:r>
              <a:rPr lang="nl-NL" dirty="0">
                <a:solidFill>
                  <a:srgbClr val="000000"/>
                </a:solidFill>
              </a:rPr>
              <a:t>Wanneer kans op 2 ruitenslagen?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>
                <a:solidFill>
                  <a:srgbClr val="000000"/>
                </a:solidFill>
              </a:rPr>
              <a:t>H bij West</a:t>
            </a:r>
          </a:p>
          <a:p>
            <a:pPr lvl="0"/>
            <a:r>
              <a:rPr lang="nl-NL" dirty="0">
                <a:solidFill>
                  <a:srgbClr val="000000"/>
                </a:solidFill>
              </a:rPr>
              <a:t>Wanneer  slechts 1 ruitenslag?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>
                <a:solidFill>
                  <a:srgbClr val="000000"/>
                </a:solidFill>
              </a:rPr>
              <a:t>H bij Oost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7" name="Afgeronde rechthoek 8">
            <a:extLst>
              <a:ext uri="{FF2B5EF4-FFF2-40B4-BE49-F238E27FC236}">
                <a16:creationId xmlns:a16="http://schemas.microsoft.com/office/drawing/2014/main" id="{FEDF77D7-067F-4085-8969-85010AF1A4E7}"/>
              </a:ext>
            </a:extLst>
          </p:cNvPr>
          <p:cNvSpPr/>
          <p:nvPr/>
        </p:nvSpPr>
        <p:spPr bwMode="auto">
          <a:xfrm>
            <a:off x="308404" y="3752076"/>
            <a:ext cx="3960192" cy="1641718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Kans op extra slag (50%) door naar de kanskaart of vork te spelen: ‘snijden’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181C7AB7-9169-410E-9017-BA73698B4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337" y="2670037"/>
            <a:ext cx="1971693" cy="182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7E4B3362-04BD-4074-8A54-47FAFAC10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959" y="2744141"/>
            <a:ext cx="2020750" cy="182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FC240A9-6157-477F-A39C-01036C6091B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9219" y="768054"/>
            <a:ext cx="1891357" cy="19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56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336167" y="2951946"/>
            <a:ext cx="21371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800" kern="0" dirty="0">
                <a:solidFill>
                  <a:schemeClr val="bg1"/>
                </a:solidFill>
              </a:rPr>
              <a:t>Hoofdstuk </a:t>
            </a:r>
          </a:p>
          <a:p>
            <a:pPr algn="ctr"/>
            <a:r>
              <a:rPr lang="nl-NL" sz="2800" kern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1553742" y="4077073"/>
            <a:ext cx="5982419" cy="22336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buClr>
                <a:srgbClr val="33335C"/>
              </a:buClr>
            </a:pPr>
            <a:r>
              <a:rPr lang="nl-NL" sz="2400" kern="0" dirty="0"/>
              <a:t>Huiswerk</a:t>
            </a:r>
          </a:p>
          <a:p>
            <a:pPr lvl="1">
              <a:buClr>
                <a:srgbClr val="33335C"/>
              </a:buClr>
            </a:pPr>
            <a:r>
              <a:rPr lang="nl-NL" kern="0" dirty="0"/>
              <a:t>theorieboek: hoofdstuk 4</a:t>
            </a:r>
          </a:p>
          <a:p>
            <a:pPr lvl="1">
              <a:buClr>
                <a:srgbClr val="33335C"/>
              </a:buClr>
            </a:pPr>
            <a:r>
              <a:rPr lang="nl-NL" kern="0" dirty="0"/>
              <a:t>werkboek: hoofdstuk 4</a:t>
            </a:r>
          </a:p>
          <a:p>
            <a:pPr lvl="1">
              <a:buClr>
                <a:srgbClr val="33335C"/>
              </a:buClr>
            </a:pPr>
            <a:r>
              <a:rPr lang="nl-NL" kern="0" dirty="0"/>
              <a:t>Lees hoofdstuk </a:t>
            </a:r>
            <a:r>
              <a:rPr lang="nl-NL" kern="0"/>
              <a:t>5 alvast door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388346874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Herhaling (4)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07806782-FA98-45C6-9986-1C8525AEC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813" y="800100"/>
            <a:ext cx="4157091" cy="4525962"/>
          </a:xfrm>
        </p:spPr>
        <p:txBody>
          <a:bodyPr/>
          <a:lstStyle/>
          <a:p>
            <a:r>
              <a:rPr lang="nl-NL" dirty="0"/>
              <a:t>Hoeveel vaste slagen?</a:t>
            </a:r>
          </a:p>
          <a:p>
            <a:pPr lvl="1"/>
            <a:r>
              <a:rPr lang="nl-NL" dirty="0"/>
              <a:t>3</a:t>
            </a:r>
          </a:p>
          <a:p>
            <a:r>
              <a:rPr lang="nl-NL" dirty="0"/>
              <a:t>Bij welk </a:t>
            </a:r>
            <a:r>
              <a:rPr lang="nl-NL" dirty="0" err="1"/>
              <a:t>zitsel</a:t>
            </a:r>
            <a:r>
              <a:rPr lang="nl-NL" dirty="0"/>
              <a:t> 2 slagen ontwikkelen?</a:t>
            </a:r>
          </a:p>
          <a:p>
            <a:pPr lvl="1"/>
            <a:r>
              <a:rPr lang="nl-NL" dirty="0"/>
              <a:t>O-W: 3-3</a:t>
            </a:r>
          </a:p>
          <a:p>
            <a:r>
              <a:rPr lang="nl-NL" dirty="0"/>
              <a:t>Welke kaart eerst?</a:t>
            </a:r>
          </a:p>
          <a:p>
            <a:pPr lvl="1"/>
            <a:r>
              <a:rPr lang="nl-NL" dirty="0"/>
              <a:t>♣H</a:t>
            </a:r>
            <a:br>
              <a:rPr lang="nl-NL" dirty="0"/>
            </a:br>
            <a:endParaRPr lang="nl-NL" dirty="0"/>
          </a:p>
        </p:txBody>
      </p:sp>
      <p:sp>
        <p:nvSpPr>
          <p:cNvPr id="18" name="Afgeronde rechthoek 13">
            <a:extLst>
              <a:ext uri="{FF2B5EF4-FFF2-40B4-BE49-F238E27FC236}">
                <a16:creationId xmlns:a16="http://schemas.microsoft.com/office/drawing/2014/main" id="{E5AF3954-6E05-467B-BF0B-EB3CB0D577A0}"/>
              </a:ext>
            </a:extLst>
          </p:cNvPr>
          <p:cNvSpPr/>
          <p:nvPr/>
        </p:nvSpPr>
        <p:spPr bwMode="auto">
          <a:xfrm>
            <a:off x="646342" y="4840652"/>
            <a:ext cx="3788308" cy="510778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400" dirty="0" err="1">
                <a:solidFill>
                  <a:srgbClr val="000000"/>
                </a:solidFill>
                <a:latin typeface="+mj-lt"/>
              </a:rPr>
              <a:t>Honneur</a:t>
            </a:r>
            <a:r>
              <a:rPr lang="nl-NL" sz="2400" dirty="0">
                <a:solidFill>
                  <a:srgbClr val="000000"/>
                </a:solidFill>
                <a:latin typeface="+mj-lt"/>
              </a:rPr>
              <a:t> korte kant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1058F02-416B-4EA9-ADBD-6D0DC1D76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098" y="800100"/>
            <a:ext cx="2646101" cy="19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3A6E4705-FF69-409C-8236-6837D8F6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236" y="4735571"/>
            <a:ext cx="1795824" cy="190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06967606-D34B-4680-AC9D-0E401912B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55" y="2761050"/>
            <a:ext cx="1928543" cy="19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4109D9E2-3840-4415-AE24-7B3C4110F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258" y="2830546"/>
            <a:ext cx="2064410" cy="19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890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Herhaling (5)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09C034E2-8610-474E-AA82-1B4959665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8708" y="800100"/>
            <a:ext cx="4157091" cy="4525962"/>
          </a:xfrm>
        </p:spPr>
        <p:txBody>
          <a:bodyPr/>
          <a:lstStyle/>
          <a:p>
            <a:r>
              <a:rPr lang="nl-NL" dirty="0"/>
              <a:t>Hoeveel vaste slagen?</a:t>
            </a:r>
          </a:p>
          <a:p>
            <a:pPr lvl="1"/>
            <a:r>
              <a:rPr lang="nl-NL" dirty="0"/>
              <a:t>0</a:t>
            </a:r>
          </a:p>
          <a:p>
            <a:r>
              <a:rPr lang="nl-NL" dirty="0"/>
              <a:t>Hoeveel slagen ontwikkelen?</a:t>
            </a:r>
          </a:p>
          <a:p>
            <a:pPr lvl="1"/>
            <a:r>
              <a:rPr lang="nl-NL" dirty="0"/>
              <a:t>1 tot 4</a:t>
            </a:r>
          </a:p>
          <a:p>
            <a:r>
              <a:rPr lang="nl-NL" dirty="0"/>
              <a:t>Welke kaart eerst?</a:t>
            </a:r>
          </a:p>
          <a:p>
            <a:pPr lvl="1"/>
            <a:r>
              <a:rPr lang="nl-NL" dirty="0"/>
              <a:t>♣5 </a:t>
            </a:r>
            <a:r>
              <a:rPr lang="nl-NL" dirty="0">
                <a:sym typeface="Wingdings" panose="05000000000000000000" pitchFamily="2" charset="2"/>
              </a:rPr>
              <a:t> ♣B</a:t>
            </a:r>
            <a:br>
              <a:rPr lang="nl-NL" dirty="0"/>
            </a:br>
            <a:endParaRPr lang="nl-NL" dirty="0"/>
          </a:p>
        </p:txBody>
      </p:sp>
      <p:sp>
        <p:nvSpPr>
          <p:cNvPr id="11" name="Afgeronde rechthoek 13">
            <a:extLst>
              <a:ext uri="{FF2B5EF4-FFF2-40B4-BE49-F238E27FC236}">
                <a16:creationId xmlns:a16="http://schemas.microsoft.com/office/drawing/2014/main" id="{FE249669-50F1-44F6-AE83-9D2E7C849549}"/>
              </a:ext>
            </a:extLst>
          </p:cNvPr>
          <p:cNvSpPr/>
          <p:nvPr/>
        </p:nvSpPr>
        <p:spPr bwMode="auto">
          <a:xfrm>
            <a:off x="852749" y="4736077"/>
            <a:ext cx="3096344" cy="919401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00000"/>
                </a:solidFill>
                <a:latin typeface="+mj-lt"/>
              </a:rPr>
              <a:t>kanskaart</a:t>
            </a:r>
          </a:p>
          <a:p>
            <a:pPr marL="342900" indent="-342900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00000"/>
                </a:solidFill>
                <a:latin typeface="+mj-lt"/>
              </a:rPr>
              <a:t>lengteslagen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38C8BEC-2A46-40C1-AADC-728D4834E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395" y="800101"/>
            <a:ext cx="2530068" cy="189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5A977D04-01E2-4FF9-9ADA-49B38160E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811" y="4473723"/>
            <a:ext cx="1511343" cy="187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AC97BDD7-5DE2-45A6-BE5C-445EF7669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59" y="2736689"/>
            <a:ext cx="2074750" cy="180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8D6ED2CA-3224-46DB-98E2-33A9889F7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635" y="2668806"/>
            <a:ext cx="1545926" cy="180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97B72097-2587-4D66-A989-75FC0FD5B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33" y="2743773"/>
            <a:ext cx="1834247" cy="179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71879279-12C2-46BD-9DB5-D770EFEFD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17" y="2560548"/>
            <a:ext cx="1917225" cy="187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fgeronde rechthoek 14">
            <a:extLst>
              <a:ext uri="{FF2B5EF4-FFF2-40B4-BE49-F238E27FC236}">
                <a16:creationId xmlns:a16="http://schemas.microsoft.com/office/drawing/2014/main" id="{2E7117A5-A721-42A6-8E5C-221BD49E08F5}"/>
              </a:ext>
            </a:extLst>
          </p:cNvPr>
          <p:cNvSpPr/>
          <p:nvPr/>
        </p:nvSpPr>
        <p:spPr bwMode="auto">
          <a:xfrm>
            <a:off x="7377224" y="6347222"/>
            <a:ext cx="3096344" cy="510778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00000"/>
                </a:solidFill>
                <a:latin typeface="+mj-lt"/>
              </a:rPr>
              <a:t>slechts 1 slag</a:t>
            </a:r>
          </a:p>
        </p:txBody>
      </p:sp>
      <p:sp>
        <p:nvSpPr>
          <p:cNvPr id="25" name="Afgeronde rechthoek 15">
            <a:extLst>
              <a:ext uri="{FF2B5EF4-FFF2-40B4-BE49-F238E27FC236}">
                <a16:creationId xmlns:a16="http://schemas.microsoft.com/office/drawing/2014/main" id="{43029B53-4C9C-46D0-BB0E-13E952716692}"/>
              </a:ext>
            </a:extLst>
          </p:cNvPr>
          <p:cNvSpPr/>
          <p:nvPr/>
        </p:nvSpPr>
        <p:spPr bwMode="auto">
          <a:xfrm>
            <a:off x="7395142" y="6347222"/>
            <a:ext cx="3096344" cy="510778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00000"/>
                </a:solidFill>
                <a:latin typeface="+mj-lt"/>
              </a:rPr>
              <a:t>4 slagen</a:t>
            </a:r>
          </a:p>
        </p:txBody>
      </p:sp>
    </p:spTree>
    <p:extLst>
      <p:ext uri="{BB962C8B-B14F-4D97-AF65-F5344CB8AC3E}">
        <p14:creationId xmlns:p14="http://schemas.microsoft.com/office/powerpoint/2010/main" val="4096957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Inleiding</a:t>
            </a:r>
          </a:p>
        </p:txBody>
      </p:sp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3C02D996-3653-4B67-9BA2-EDFDD47E5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101" y="800100"/>
            <a:ext cx="5729817" cy="4525962"/>
          </a:xfrm>
        </p:spPr>
        <p:txBody>
          <a:bodyPr/>
          <a:lstStyle/>
          <a:p>
            <a:r>
              <a:rPr lang="nl-NL" dirty="0"/>
              <a:t>Leider: SA-contract</a:t>
            </a:r>
          </a:p>
          <a:p>
            <a:r>
              <a:rPr lang="nl-NL" dirty="0"/>
              <a:t>Begin spel</a:t>
            </a:r>
          </a:p>
          <a:p>
            <a:pPr lvl="1"/>
            <a:r>
              <a:rPr lang="nl-NL" dirty="0"/>
              <a:t>speler links van </a:t>
            </a:r>
            <a:br>
              <a:rPr lang="nl-NL" dirty="0"/>
            </a:br>
            <a:r>
              <a:rPr lang="nl-NL" dirty="0"/>
              <a:t>de leider komt uit</a:t>
            </a:r>
          </a:p>
          <a:p>
            <a:pPr lvl="1"/>
            <a:r>
              <a:rPr lang="nl-NL" dirty="0"/>
              <a:t>dummy gaat open</a:t>
            </a:r>
          </a:p>
          <a:p>
            <a:r>
              <a:rPr lang="nl-NL" dirty="0"/>
              <a:t>Leider ziet nu:</a:t>
            </a:r>
          </a:p>
          <a:p>
            <a:pPr lvl="1"/>
            <a:r>
              <a:rPr lang="nl-NL" dirty="0"/>
              <a:t>de uitkomstkaart</a:t>
            </a:r>
          </a:p>
          <a:p>
            <a:pPr lvl="1"/>
            <a:r>
              <a:rPr lang="nl-NL" dirty="0"/>
              <a:t>de dummy</a:t>
            </a:r>
          </a:p>
          <a:p>
            <a:pPr lvl="1"/>
            <a:r>
              <a:rPr lang="nl-NL" dirty="0"/>
              <a:t>zijn eigen hand</a:t>
            </a:r>
          </a:p>
          <a:p>
            <a:r>
              <a:rPr lang="nl-NL" dirty="0"/>
              <a:t>Eerste stap</a:t>
            </a:r>
          </a:p>
          <a:p>
            <a:pPr lvl="1"/>
            <a:r>
              <a:rPr lang="nl-NL" dirty="0"/>
              <a:t>speelplan maken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40D4CA-8119-4355-8ABE-D7E488BB0C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3215" y="800100"/>
            <a:ext cx="6669306" cy="202929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8E13D3D-4DF1-4BB9-83AF-998C56D2A7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3215" y="4562835"/>
            <a:ext cx="6669306" cy="2029293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A4464C49-785B-4205-B5EA-C645D3E89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80" y="2947220"/>
            <a:ext cx="927639" cy="146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D0BBD99-0E30-4EDF-B5B5-6BF4B20FE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228" y="2873941"/>
            <a:ext cx="1119844" cy="159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445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Afspelen SA-contract (1)</a:t>
            </a:r>
          </a:p>
        </p:txBody>
      </p:sp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3C02D996-3653-4B67-9BA2-EDFDD47E5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101" y="800100"/>
            <a:ext cx="5729817" cy="4525962"/>
          </a:xfrm>
        </p:spPr>
        <p:txBody>
          <a:bodyPr/>
          <a:lstStyle/>
          <a:p>
            <a:r>
              <a:rPr lang="nl-NL" dirty="0"/>
              <a:t>Slag 1:</a:t>
            </a:r>
          </a:p>
          <a:p>
            <a:pPr lvl="1"/>
            <a:r>
              <a:rPr lang="nl-NL" dirty="0"/>
              <a:t>voor Zuid: </a:t>
            </a:r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/>
              <a:t>V</a:t>
            </a:r>
          </a:p>
          <a:p>
            <a:r>
              <a:rPr lang="nl-NL" dirty="0"/>
              <a:t>Effect van al je </a:t>
            </a:r>
            <a:br>
              <a:rPr lang="nl-NL" dirty="0"/>
            </a:br>
            <a:r>
              <a:rPr lang="nl-NL" dirty="0"/>
              <a:t>vaste slagen direct halen?</a:t>
            </a:r>
          </a:p>
          <a:p>
            <a:pPr lvl="1"/>
            <a:r>
              <a:rPr lang="nl-NL" dirty="0"/>
              <a:t>♠AHV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/>
              <a:t>A…V (na uitkomst)</a:t>
            </a:r>
          </a:p>
          <a:p>
            <a:pPr lvl="1"/>
            <a:r>
              <a:rPr lang="nl-NL" dirty="0"/>
              <a:t>♣AH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40D4CA-8119-4355-8ABE-D7E488BB0C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3215" y="800100"/>
            <a:ext cx="6669306" cy="202929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8E13D3D-4DF1-4BB9-83AF-998C56D2A7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3215" y="4562835"/>
            <a:ext cx="6669306" cy="2029293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A4464C49-785B-4205-B5EA-C645D3E89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80" y="2947220"/>
            <a:ext cx="927639" cy="146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BF9C9921-DB08-489D-AF34-D86658B86259}"/>
              </a:ext>
            </a:extLst>
          </p:cNvPr>
          <p:cNvGrpSpPr/>
          <p:nvPr/>
        </p:nvGrpSpPr>
        <p:grpSpPr>
          <a:xfrm>
            <a:off x="7855354" y="2866761"/>
            <a:ext cx="1665027" cy="1733442"/>
            <a:chOff x="9587788" y="2858868"/>
            <a:chExt cx="1665027" cy="1733442"/>
          </a:xfrm>
        </p:grpSpPr>
        <p:sp>
          <p:nvSpPr>
            <p:cNvPr id="3" name="Rechthoek: afgeronde hoeken 2">
              <a:extLst>
                <a:ext uri="{FF2B5EF4-FFF2-40B4-BE49-F238E27FC236}">
                  <a16:creationId xmlns:a16="http://schemas.microsoft.com/office/drawing/2014/main" id="{400DFDB2-D4BF-4CB5-B3CE-E84C5A1939EE}"/>
                </a:ext>
              </a:extLst>
            </p:cNvPr>
            <p:cNvSpPr/>
            <p:nvPr/>
          </p:nvSpPr>
          <p:spPr bwMode="auto">
            <a:xfrm>
              <a:off x="9587788" y="2858868"/>
              <a:ext cx="1665027" cy="1733442"/>
            </a:xfrm>
            <a:prstGeom prst="roundRect">
              <a:avLst/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1E0330A8-D2E6-4B19-943D-53FA742BD4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7689" y="3463993"/>
              <a:ext cx="517524" cy="81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>
              <a:extLst>
                <a:ext uri="{FF2B5EF4-FFF2-40B4-BE49-F238E27FC236}">
                  <a16:creationId xmlns:a16="http://schemas.microsoft.com/office/drawing/2014/main" id="{AAD07ADB-C450-4BBE-A995-41E1C0051E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7976" y="3396983"/>
              <a:ext cx="530356" cy="812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">
              <a:extLst>
                <a:ext uri="{FF2B5EF4-FFF2-40B4-BE49-F238E27FC236}">
                  <a16:creationId xmlns:a16="http://schemas.microsoft.com/office/drawing/2014/main" id="{2BEE8229-4CB7-4B8E-B90A-03F7A679A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7963" y="2898118"/>
              <a:ext cx="526078" cy="80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7D8C7DC6-9757-48C3-8B60-6A54EE4BE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C7C7C7"/>
                </a:clrFrom>
                <a:clrTo>
                  <a:srgbClr val="C7C7C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83137" y="3778251"/>
              <a:ext cx="530356" cy="808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820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Afspelen SA-contract (2)</a:t>
            </a:r>
          </a:p>
        </p:txBody>
      </p:sp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3C02D996-3653-4B67-9BA2-EDFDD47E5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101" y="800100"/>
            <a:ext cx="5729817" cy="4525962"/>
          </a:xfrm>
        </p:spPr>
        <p:txBody>
          <a:bodyPr/>
          <a:lstStyle/>
          <a:p>
            <a:r>
              <a:rPr lang="nl-NL" dirty="0"/>
              <a:t>Effect van al je </a:t>
            </a:r>
            <a:br>
              <a:rPr lang="nl-NL" dirty="0"/>
            </a:br>
            <a:r>
              <a:rPr lang="nl-NL" dirty="0"/>
              <a:t>vaste slagen direct halen?</a:t>
            </a:r>
          </a:p>
          <a:p>
            <a:r>
              <a:rPr lang="nl-NL" dirty="0"/>
              <a:t>Slag 8 voor </a:t>
            </a:r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A van </a:t>
            </a:r>
            <a:br>
              <a:rPr lang="nl-NL" dirty="0"/>
            </a:br>
            <a:r>
              <a:rPr lang="nl-NL" dirty="0"/>
              <a:t>West</a:t>
            </a:r>
          </a:p>
          <a:p>
            <a:pPr lvl="1"/>
            <a:r>
              <a:rPr lang="nl-NL" dirty="0"/>
              <a:t>West haalt daarna </a:t>
            </a:r>
            <a:br>
              <a:rPr lang="nl-NL" dirty="0"/>
            </a:br>
            <a:r>
              <a:rPr lang="nl-NL" dirty="0"/>
              <a:t>zijn vrije slagen op</a:t>
            </a:r>
          </a:p>
          <a:p>
            <a:r>
              <a:rPr lang="nl-NL" dirty="0"/>
              <a:t>Je hebt slechts </a:t>
            </a:r>
            <a:br>
              <a:rPr lang="nl-NL" dirty="0"/>
            </a:br>
            <a:r>
              <a:rPr lang="nl-NL" dirty="0"/>
              <a:t>7 slagen gemaakt</a:t>
            </a:r>
          </a:p>
          <a:p>
            <a:pPr lvl="1"/>
            <a:r>
              <a:rPr lang="nl-NL" dirty="0"/>
              <a:t>♠AHV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/>
              <a:t>AV</a:t>
            </a:r>
          </a:p>
          <a:p>
            <a:pPr lvl="1"/>
            <a:r>
              <a:rPr lang="nl-NL" dirty="0"/>
              <a:t>♣AH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27ECDAB-DE9A-411D-B1ED-3C47C9097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976" y="5069384"/>
            <a:ext cx="2421694" cy="159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A232B534-2B86-49F8-A82C-CEAE8DF34CCE}"/>
              </a:ext>
            </a:extLst>
          </p:cNvPr>
          <p:cNvGrpSpPr/>
          <p:nvPr/>
        </p:nvGrpSpPr>
        <p:grpSpPr>
          <a:xfrm>
            <a:off x="6977428" y="860408"/>
            <a:ext cx="2851131" cy="1736953"/>
            <a:chOff x="6977428" y="860408"/>
            <a:chExt cx="2851131" cy="1736953"/>
          </a:xfrm>
        </p:grpSpPr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D49BD44E-96E9-49D9-B06A-D512411DE3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428" y="860408"/>
              <a:ext cx="1872208" cy="1736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0E93ADF2-4AA8-460F-AFD4-769DB20D67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532" y="869096"/>
              <a:ext cx="1439045" cy="1728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31EBCA6D-8676-48B0-A01D-099186FAAA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9092" y="860408"/>
              <a:ext cx="1109467" cy="1736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AE446AD8-F53E-4879-BD59-E647F4E7439B}"/>
              </a:ext>
            </a:extLst>
          </p:cNvPr>
          <p:cNvGrpSpPr/>
          <p:nvPr/>
        </p:nvGrpSpPr>
        <p:grpSpPr>
          <a:xfrm>
            <a:off x="5463028" y="2602658"/>
            <a:ext cx="1814914" cy="2475579"/>
            <a:chOff x="5622461" y="2848781"/>
            <a:chExt cx="1814914" cy="2475579"/>
          </a:xfrm>
        </p:grpSpPr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1E326645-67E5-45D3-B2E2-2EB8EF1B92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461" y="2848781"/>
              <a:ext cx="1814914" cy="203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F23E8490-FCA8-48B2-A9C2-C219B46CF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323" y="3727986"/>
              <a:ext cx="1011316" cy="159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EA70347C-23D8-46E3-AB45-3E25DCFAE883}"/>
              </a:ext>
            </a:extLst>
          </p:cNvPr>
          <p:cNvGrpSpPr/>
          <p:nvPr/>
        </p:nvGrpSpPr>
        <p:grpSpPr>
          <a:xfrm>
            <a:off x="7855354" y="2866761"/>
            <a:ext cx="1665027" cy="1733442"/>
            <a:chOff x="7855354" y="2866761"/>
            <a:chExt cx="1665027" cy="1733442"/>
          </a:xfrm>
        </p:grpSpPr>
        <p:sp>
          <p:nvSpPr>
            <p:cNvPr id="3" name="Rechthoek: afgeronde hoeken 2">
              <a:extLst>
                <a:ext uri="{FF2B5EF4-FFF2-40B4-BE49-F238E27FC236}">
                  <a16:creationId xmlns:a16="http://schemas.microsoft.com/office/drawing/2014/main" id="{400DFDB2-D4BF-4CB5-B3CE-E84C5A1939EE}"/>
                </a:ext>
              </a:extLst>
            </p:cNvPr>
            <p:cNvSpPr/>
            <p:nvPr/>
          </p:nvSpPr>
          <p:spPr bwMode="auto">
            <a:xfrm>
              <a:off x="7855354" y="2866761"/>
              <a:ext cx="1665027" cy="1733442"/>
            </a:xfrm>
            <a:prstGeom prst="roundRect">
              <a:avLst/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AFD4C641-E431-4069-A1ED-AE34C5FAF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9231" y="3306669"/>
              <a:ext cx="545327" cy="86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2">
              <a:extLst>
                <a:ext uri="{FF2B5EF4-FFF2-40B4-BE49-F238E27FC236}">
                  <a16:creationId xmlns:a16="http://schemas.microsoft.com/office/drawing/2014/main" id="{CC6824E0-E1A3-4954-9FC8-EC6283316F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6185" y="2873941"/>
              <a:ext cx="549834" cy="860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4">
              <a:extLst>
                <a:ext uri="{FF2B5EF4-FFF2-40B4-BE49-F238E27FC236}">
                  <a16:creationId xmlns:a16="http://schemas.microsoft.com/office/drawing/2014/main" id="{B3DFA1D6-7C27-47FC-A0D0-E49700A7A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2473" y="3304344"/>
              <a:ext cx="549834" cy="847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730750CE-185C-459A-9035-E1B224CB2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6800" y="3731661"/>
              <a:ext cx="544046" cy="847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8DA5DF60-066E-49FD-9370-57942164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228" y="2873941"/>
            <a:ext cx="1119844" cy="159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765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3">
      <a:majorFont>
        <a:latin typeface="DejaVu Sans"/>
        <a:ea typeface=""/>
        <a:cs typeface="Arial"/>
      </a:majorFont>
      <a:minorFont>
        <a:latin typeface="DejaVu Sans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3">
      <a:majorFont>
        <a:latin typeface="DejaVu Sans"/>
        <a:ea typeface=""/>
        <a:cs typeface="Arial"/>
      </a:majorFont>
      <a:minorFont>
        <a:latin typeface="DejaVu Sans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13858</TotalTime>
  <Words>1368</Words>
  <Application>Microsoft Office PowerPoint</Application>
  <PresentationFormat>Breedbeeld</PresentationFormat>
  <Paragraphs>337</Paragraphs>
  <Slides>40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40</vt:i4>
      </vt:variant>
    </vt:vector>
  </HeadingPairs>
  <TitlesOfParts>
    <vt:vector size="49" baseType="lpstr">
      <vt:lpstr>Arial</vt:lpstr>
      <vt:lpstr>Calibri</vt:lpstr>
      <vt:lpstr>DejaVu Sans</vt:lpstr>
      <vt:lpstr>Segoe Print</vt:lpstr>
      <vt:lpstr>Symbol</vt:lpstr>
      <vt:lpstr>Verdana</vt:lpstr>
      <vt:lpstr>Wingdings</vt:lpstr>
      <vt:lpstr>1_Bridge  NBB 5-krt hoog sjb 2</vt:lpstr>
      <vt:lpstr>2_Bridge  NBB 5-krt hoog sjb 2</vt:lpstr>
      <vt:lpstr>PowerPoint-presentatie</vt:lpstr>
      <vt:lpstr>Herhaling (1)</vt:lpstr>
      <vt:lpstr>Herhaling (2)</vt:lpstr>
      <vt:lpstr>Herhaling (3)</vt:lpstr>
      <vt:lpstr>Herhaling (4)</vt:lpstr>
      <vt:lpstr>Herhaling (5)</vt:lpstr>
      <vt:lpstr>Inleiding</vt:lpstr>
      <vt:lpstr>Afspelen SA-contract (1)</vt:lpstr>
      <vt:lpstr>Afspelen SA-contract (2)</vt:lpstr>
      <vt:lpstr>Afspelen SA-contract (3)</vt:lpstr>
      <vt:lpstr>Speelplan Sa (1)</vt:lpstr>
      <vt:lpstr>Tafelopdracht</vt:lpstr>
      <vt:lpstr>Werkboek 4A-1</vt:lpstr>
      <vt:lpstr>Afspelen SA-contract samenvatting</vt:lpstr>
      <vt:lpstr>Inleiding afspelen troefcontract (1a)</vt:lpstr>
      <vt:lpstr>Inleiding afspelen troefcontract (1b)</vt:lpstr>
      <vt:lpstr>Inleiding afspelen troefcontract (2)</vt:lpstr>
      <vt:lpstr>Inleiding afspelen troefcontract (3)</vt:lpstr>
      <vt:lpstr>Afspelen troefcontract samenvatting</vt:lpstr>
      <vt:lpstr>Troeven (af-)tellen</vt:lpstr>
      <vt:lpstr>Troeven (af-)tellen</vt:lpstr>
      <vt:lpstr>Tafelopdracht</vt:lpstr>
      <vt:lpstr>Werkboek 4A-4</vt:lpstr>
      <vt:lpstr>Spel 1</vt:lpstr>
      <vt:lpstr>Spel 1</vt:lpstr>
      <vt:lpstr>Spel 2</vt:lpstr>
      <vt:lpstr>Spel 2</vt:lpstr>
      <vt:lpstr>Spel 3</vt:lpstr>
      <vt:lpstr>Spel 3</vt:lpstr>
      <vt:lpstr>Spel 4</vt:lpstr>
      <vt:lpstr>Spel 4</vt:lpstr>
      <vt:lpstr>Spel 5</vt:lpstr>
      <vt:lpstr>Spel 5</vt:lpstr>
      <vt:lpstr>Spel 6</vt:lpstr>
      <vt:lpstr>Spel 6</vt:lpstr>
      <vt:lpstr>Spel 7</vt:lpstr>
      <vt:lpstr>Spel 7</vt:lpstr>
      <vt:lpstr>Spel 8</vt:lpstr>
      <vt:lpstr>Spel 8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Ton Walbeek</dc:creator>
  <cp:lastModifiedBy>Kees de Jong</cp:lastModifiedBy>
  <cp:revision>778</cp:revision>
  <cp:lastPrinted>2024-10-15T11:01:21Z</cp:lastPrinted>
  <dcterms:created xsi:type="dcterms:W3CDTF">2020-08-29T14:05:08Z</dcterms:created>
  <dcterms:modified xsi:type="dcterms:W3CDTF">2025-10-16T12:52:06Z</dcterms:modified>
</cp:coreProperties>
</file>